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87" r:id="rId2"/>
    <p:sldId id="288" r:id="rId3"/>
    <p:sldId id="293" r:id="rId4"/>
    <p:sldId id="296" r:id="rId5"/>
    <p:sldId id="289" r:id="rId6"/>
    <p:sldId id="290" r:id="rId7"/>
    <p:sldId id="297" r:id="rId8"/>
    <p:sldId id="257" r:id="rId9"/>
    <p:sldId id="298" r:id="rId10"/>
    <p:sldId id="259" r:id="rId11"/>
    <p:sldId id="299" r:id="rId12"/>
    <p:sldId id="301" r:id="rId13"/>
    <p:sldId id="302" r:id="rId14"/>
    <p:sldId id="261" r:id="rId15"/>
    <p:sldId id="304" r:id="rId16"/>
    <p:sldId id="305" r:id="rId17"/>
    <p:sldId id="262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291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48" autoAdjust="0"/>
    <p:restoredTop sz="94660"/>
  </p:normalViewPr>
  <p:slideViewPr>
    <p:cSldViewPr>
      <p:cViewPr varScale="1">
        <p:scale>
          <a:sx n="70" d="100"/>
          <a:sy n="70" d="100"/>
        </p:scale>
        <p:origin x="64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pPr>
              <a:defRPr/>
            </a:pPr>
            <a:fld id="{52EA0C83-CDE6-4FB2-98AD-6E50BFCF27DF}" type="datetimeFigureOut">
              <a:rPr lang="ru-RU" smtClean="0"/>
              <a:pPr>
                <a:defRPr/>
              </a:pPr>
              <a:t>28.12.2020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pPr>
              <a:defRPr/>
            </a:pPr>
            <a:fld id="{66B5B99E-945D-4A1F-9F98-7B1F9532000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ED7FC2-F4B2-42A8-A77B-467040D37F6A}" type="datetimeFigureOut">
              <a:rPr lang="ru-RU" smtClean="0"/>
              <a:pPr>
                <a:defRPr/>
              </a:pPr>
              <a:t>28.12.2020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CC507A-3150-4A1F-A696-0F97C6F876B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EDF5CB-61F9-446E-ABB6-35CB29A0727F}" type="datetimeFigureOut">
              <a:rPr lang="ru-RU" smtClean="0"/>
              <a:pPr>
                <a:defRPr/>
              </a:pPr>
              <a:t>28.12.2020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F849AE-2EF3-4B7C-894A-F35CD70606B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fld id="{CBBCF02B-8C8E-4DAB-BCA5-077F9E30DF41}" type="datetimeFigureOut">
              <a:rPr lang="ru-RU" smtClean="0"/>
              <a:pPr>
                <a:defRPr/>
              </a:pPr>
              <a:t>28.12.2020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AFD41C93-6B2D-47B2-9806-471364AAD52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pPr>
              <a:defRPr/>
            </a:pPr>
            <a:fld id="{C3DB7B16-5F3A-4BC4-970A-F96910035689}" type="datetimeFigureOut">
              <a:rPr lang="ru-RU" smtClean="0"/>
              <a:pPr>
                <a:defRPr/>
              </a:pPr>
              <a:t>28.12.2020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pPr>
              <a:defRPr/>
            </a:pPr>
            <a:fld id="{5C2A2CFF-7356-4A35-A70F-28D783550C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554B50-9E15-4233-B3BC-CC01E11BEB59}" type="datetimeFigureOut">
              <a:rPr lang="ru-RU" smtClean="0"/>
              <a:pPr>
                <a:defRPr/>
              </a:pPr>
              <a:t>28.12.2020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6CFEA8-FFBA-451E-80D4-6C398BBE0D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CD0683-0967-4C3C-BC15-273D4898B8A4}" type="datetimeFigureOut">
              <a:rPr lang="ru-RU" smtClean="0"/>
              <a:pPr>
                <a:defRPr/>
              </a:pPr>
              <a:t>28.12.2020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9F3803-0F4E-4E9D-AC03-6AC482C0A14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68A9B397-651B-4B3C-BCB6-5674D4300BA3}" type="datetimeFigureOut">
              <a:rPr lang="ru-RU" smtClean="0"/>
              <a:pPr>
                <a:defRPr/>
              </a:pPr>
              <a:t>28.12.2020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3C620D8A-A9F4-4A9F-B47D-D387BDCC959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27C573-567F-43EB-8AEC-565F7EAC3564}" type="datetimeFigureOut">
              <a:rPr lang="ru-RU" smtClean="0"/>
              <a:pPr>
                <a:defRPr/>
              </a:pPr>
              <a:t>28.12.2020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067A3E-F875-4C0C-9BA9-4BA6D21A1C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fld id="{626DF45E-9F3A-4D3E-BB78-85FD0C5643B9}" type="datetimeFigureOut">
              <a:rPr lang="ru-RU" smtClean="0"/>
              <a:pPr>
                <a:defRPr/>
              </a:pPr>
              <a:t>28.12.2020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85322BD7-1F7D-4DDC-8C69-B18D42599A2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92C6967B-CF26-4311-B42D-916E9460BDA0}" type="datetimeFigureOut">
              <a:rPr lang="ru-RU" smtClean="0"/>
              <a:pPr>
                <a:defRPr/>
              </a:pPr>
              <a:t>28.12.2020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51570F4E-7938-48B3-BBE4-3F459AC0242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63D301A-1267-4AFF-92F3-FB6E1DB26E51}" type="datetimeFigureOut">
              <a:rPr lang="ru-RU" smtClean="0"/>
              <a:pPr>
                <a:defRPr/>
              </a:pPr>
              <a:t>28.12.2020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7D628BA-5FED-4205-A6C9-C3B21AA0DCE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>
    <p:diamond/>
  </p:transition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g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7467600" cy="1143000"/>
          </a:xfrm>
        </p:spPr>
        <p:txBody>
          <a:bodyPr>
            <a:normAutofit/>
          </a:bodyPr>
          <a:lstStyle/>
          <a:p>
            <a:r>
              <a:rPr lang="ru-RU" sz="6600" dirty="0" err="1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Портфоліо</a:t>
            </a:r>
            <a:endParaRPr lang="ru-RU" sz="6600" dirty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3600" b="1" dirty="0" err="1" smtClean="0">
                <a:latin typeface="Monotype Corsiva" pitchFamily="66" charset="0"/>
              </a:rPr>
              <a:t>Буданової</a:t>
            </a:r>
            <a:r>
              <a:rPr lang="ru-RU" sz="3600" b="1" dirty="0" smtClean="0">
                <a:latin typeface="Monotype Corsiva" pitchFamily="66" charset="0"/>
              </a:rPr>
              <a:t> Олени </a:t>
            </a:r>
            <a:r>
              <a:rPr lang="ru-RU" sz="3600" b="1" dirty="0" err="1" smtClean="0">
                <a:latin typeface="Monotype Corsiva" pitchFamily="66" charset="0"/>
              </a:rPr>
              <a:t>Олександрівни</a:t>
            </a:r>
            <a:endParaRPr lang="ru-RU" sz="3600" b="1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ru-RU" sz="3200" b="1" dirty="0" smtClean="0">
                <a:latin typeface="Monotype Corsiva" pitchFamily="66" charset="0"/>
              </a:rPr>
              <a:t>учителя - логопеда</a:t>
            </a:r>
          </a:p>
          <a:p>
            <a:pPr>
              <a:buNone/>
            </a:pPr>
            <a:r>
              <a:rPr lang="ru-RU" sz="2800" b="1" dirty="0" err="1" smtClean="0">
                <a:latin typeface="Monotype Corsiva" pitchFamily="66" charset="0"/>
              </a:rPr>
              <a:t>Чорноморського</a:t>
            </a:r>
            <a:r>
              <a:rPr lang="ru-RU" sz="2800" b="1" dirty="0" smtClean="0">
                <a:latin typeface="Monotype Corsiva" pitchFamily="66" charset="0"/>
              </a:rPr>
              <a:t> НВК</a:t>
            </a:r>
            <a:endParaRPr lang="ru-RU" sz="2800" b="1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ru-RU" sz="2800" b="1" dirty="0" smtClean="0">
                <a:latin typeface="Monotype Corsiva" pitchFamily="66" charset="0"/>
              </a:rPr>
              <a:t>     </a:t>
            </a:r>
            <a:r>
              <a:rPr lang="ru-RU" sz="2800" b="1" dirty="0" smtClean="0">
                <a:latin typeface="Monotype Corsiva" pitchFamily="66" charset="0"/>
              </a:rPr>
              <a:t>м. </a:t>
            </a:r>
            <a:r>
              <a:rPr lang="ru-RU" sz="2800" b="1" dirty="0" err="1" smtClean="0">
                <a:latin typeface="Monotype Corsiva" pitchFamily="66" charset="0"/>
              </a:rPr>
              <a:t>Чорноморськ</a:t>
            </a:r>
            <a:r>
              <a:rPr lang="ru-RU" sz="2800" b="1" dirty="0" smtClean="0">
                <a:latin typeface="Monotype Corsiva" pitchFamily="66" charset="0"/>
              </a:rPr>
              <a:t> </a:t>
            </a:r>
            <a:endParaRPr lang="ru-RU" sz="2800" b="1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ru-RU" sz="2800" b="1" dirty="0" smtClean="0">
                <a:latin typeface="Monotype Corsiva" pitchFamily="66" charset="0"/>
              </a:rPr>
              <a:t>   </a:t>
            </a:r>
            <a:r>
              <a:rPr lang="ru-RU" sz="2800" b="1" dirty="0" err="1" smtClean="0">
                <a:latin typeface="Monotype Corsiva" pitchFamily="66" charset="0"/>
              </a:rPr>
              <a:t>Одеської</a:t>
            </a:r>
            <a:r>
              <a:rPr lang="ru-RU" sz="2800" b="1" dirty="0" smtClean="0">
                <a:latin typeface="Monotype Corsiva" pitchFamily="66" charset="0"/>
              </a:rPr>
              <a:t> </a:t>
            </a:r>
            <a:r>
              <a:rPr lang="ru-RU" sz="2800" b="1" dirty="0" err="1" smtClean="0">
                <a:latin typeface="Monotype Corsiva" pitchFamily="66" charset="0"/>
              </a:rPr>
              <a:t>області</a:t>
            </a:r>
            <a:endParaRPr lang="ru-RU" sz="2800" b="1" dirty="0">
              <a:latin typeface="Monotype Corsiva" pitchFamily="66" charset="0"/>
            </a:endParaRPr>
          </a:p>
        </p:txBody>
      </p:sp>
      <p:pic>
        <p:nvPicPr>
          <p:cNvPr id="7" name="Содержимое 6" descr="YSo4B1uJ8HE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355976" y="1196752"/>
            <a:ext cx="3648214" cy="5295159"/>
          </a:xfr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10584" cy="1143000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 </a:t>
            </a:r>
            <a:endParaRPr lang="ru-RU" sz="2400" dirty="0" smtClean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42888" y="-42873"/>
            <a:ext cx="8229600" cy="114300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uk-UA" sz="2400" b="1" u="sng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Кінезіологічні</a:t>
            </a:r>
            <a:r>
              <a:rPr lang="uk-UA" sz="24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вправи </a:t>
            </a: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це комплекс рухів, що дозволяють активізувати </a:t>
            </a:r>
            <a:r>
              <a:rPr lang="uk-UA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міжпівкульну</a:t>
            </a: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взаємодію:</a:t>
            </a:r>
            <a:endParaRPr lang="uk-UA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457200" y="1600200"/>
            <a:ext cx="7467600" cy="5257800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ru-RU" altLang="ru-RU" sz="2000" b="1" cap="none" dirty="0" smtClean="0">
                <a:solidFill>
                  <a:schemeClr val="bg1"/>
                </a:solidFill>
              </a:rPr>
              <a:t>    </a:t>
            </a:r>
            <a:r>
              <a:rPr lang="ru-RU" altLang="ru-RU" sz="2800" b="1" cap="none" dirty="0" err="1" smtClean="0">
                <a:solidFill>
                  <a:srgbClr val="FF0000"/>
                </a:solidFill>
              </a:rPr>
              <a:t>Вправи</a:t>
            </a:r>
            <a:r>
              <a:rPr lang="ru-RU" altLang="ru-RU" sz="2000" b="1" cap="none" dirty="0" smtClean="0">
                <a:solidFill>
                  <a:srgbClr val="FF0000"/>
                </a:solidFill>
              </a:rPr>
              <a:t> </a:t>
            </a:r>
          </a:p>
          <a:p>
            <a:pPr algn="r">
              <a:buNone/>
            </a:pPr>
            <a:r>
              <a:rPr lang="ru-RU" altLang="ru-RU" sz="3800" b="1" dirty="0" smtClean="0"/>
              <a:t>                                                                                                “</a:t>
            </a:r>
            <a:r>
              <a:rPr lang="ru-RU" altLang="ru-RU" sz="3800" b="1" dirty="0" err="1" smtClean="0"/>
              <a:t>Ліхтарики</a:t>
            </a:r>
            <a:r>
              <a:rPr lang="ru-RU" altLang="ru-RU" sz="3800" b="1" dirty="0" smtClean="0"/>
              <a:t>»</a:t>
            </a:r>
          </a:p>
          <a:p>
            <a:pPr>
              <a:buNone/>
            </a:pPr>
            <a:r>
              <a:rPr lang="uk-UA" altLang="ru-RU" sz="2000" b="1" dirty="0" smtClean="0"/>
              <a:t> </a:t>
            </a:r>
            <a:r>
              <a:rPr lang="uk-UA" altLang="ru-RU" sz="2000" b="1" dirty="0"/>
              <a:t>“Пальчики загубилися”</a:t>
            </a:r>
            <a:endParaRPr lang="ru-RU" altLang="ru-RU" sz="2000" b="1" dirty="0"/>
          </a:p>
          <a:p>
            <a:endParaRPr lang="ru-RU" altLang="ru-RU" sz="2000" b="1" dirty="0"/>
          </a:p>
          <a:p>
            <a:pPr>
              <a:buNone/>
            </a:pPr>
            <a:r>
              <a:rPr lang="ru-RU" altLang="ru-RU" sz="2000" b="1" dirty="0"/>
              <a:t>“Кулак – ребро – </a:t>
            </a:r>
            <a:r>
              <a:rPr lang="ru-RU" altLang="ru-RU" sz="2000" b="1" dirty="0" err="1"/>
              <a:t>долоня</a:t>
            </a:r>
            <a:r>
              <a:rPr lang="ru-RU" altLang="ru-RU" sz="2000" b="1" dirty="0"/>
              <a:t>”</a:t>
            </a:r>
            <a:r>
              <a:rPr lang="ru-RU" altLang="ru-RU" sz="2000" dirty="0"/>
              <a:t/>
            </a:r>
            <a:br>
              <a:rPr lang="ru-RU" altLang="ru-RU" sz="2000" dirty="0"/>
            </a:br>
            <a:endParaRPr lang="ru-RU" altLang="ru-RU" sz="1200" b="1" i="1" dirty="0"/>
          </a:p>
          <a:p>
            <a:pPr>
              <a:buNone/>
            </a:pPr>
            <a:r>
              <a:rPr lang="ru-RU" altLang="ru-RU" sz="2000" b="1" i="1" dirty="0"/>
              <a:t>  </a:t>
            </a:r>
            <a:endParaRPr lang="ru-RU" altLang="ru-RU" sz="2000" b="1" i="1" dirty="0" smtClean="0"/>
          </a:p>
          <a:p>
            <a:pPr>
              <a:buNone/>
            </a:pPr>
            <a:r>
              <a:rPr lang="ru-RU" altLang="ru-RU" sz="2000" b="1" i="1" dirty="0" smtClean="0"/>
              <a:t>   </a:t>
            </a:r>
            <a:r>
              <a:rPr lang="ru-RU" altLang="ru-RU" sz="2000" b="1" i="1" dirty="0"/>
              <a:t>«</a:t>
            </a:r>
            <a:r>
              <a:rPr lang="ru-RU" altLang="ru-RU" sz="2000" b="1" i="1" dirty="0" err="1"/>
              <a:t>Ланцюжок</a:t>
            </a:r>
            <a:r>
              <a:rPr lang="ru-RU" altLang="ru-RU" sz="2000" b="1" i="1" dirty="0"/>
              <a:t>»</a:t>
            </a:r>
            <a:r>
              <a:rPr lang="ru-RU" altLang="ru-RU" sz="2000" b="1" dirty="0"/>
              <a:t/>
            </a:r>
            <a:br>
              <a:rPr lang="ru-RU" altLang="ru-RU" sz="2000" b="1" dirty="0"/>
            </a:br>
            <a:endParaRPr lang="ru-RU" altLang="ru-RU" sz="2000" b="1" dirty="0"/>
          </a:p>
          <a:p>
            <a:endParaRPr lang="uk-UA" altLang="ru-RU" sz="1200" b="1" dirty="0"/>
          </a:p>
          <a:p>
            <a:pPr>
              <a:buNone/>
            </a:pPr>
            <a:r>
              <a:rPr lang="uk-UA" altLang="ru-RU" sz="2000" b="1" dirty="0"/>
              <a:t>“Козирок – ОК”</a:t>
            </a:r>
          </a:p>
          <a:p>
            <a:endParaRPr lang="uk-UA" altLang="ru-RU" sz="2000" b="1" dirty="0"/>
          </a:p>
          <a:p>
            <a:endParaRPr lang="uk-UA" altLang="ru-RU" sz="1200" b="1" dirty="0"/>
          </a:p>
          <a:p>
            <a:pPr>
              <a:buNone/>
            </a:pPr>
            <a:endParaRPr lang="uk-UA" altLang="ru-RU" sz="1200" b="1" dirty="0"/>
          </a:p>
          <a:p>
            <a:endParaRPr lang="uk-UA" altLang="ru-RU" sz="1200" b="1" dirty="0"/>
          </a:p>
          <a:p>
            <a:pPr>
              <a:buNone/>
            </a:pPr>
            <a:r>
              <a:rPr lang="uk-UA" altLang="ru-RU" sz="2000" b="1" dirty="0"/>
              <a:t>        “Грайливий пальчик”</a:t>
            </a:r>
            <a:endParaRPr lang="ru-RU" altLang="ru-RU" sz="2000" b="1" dirty="0"/>
          </a:p>
          <a:p>
            <a:pPr>
              <a:buNone/>
            </a:pPr>
            <a:r>
              <a:rPr lang="ru-RU" altLang="ru-RU" sz="2000" dirty="0"/>
              <a:t/>
            </a:r>
            <a:br>
              <a:rPr lang="ru-RU" altLang="ru-RU" sz="2000" dirty="0"/>
            </a:br>
            <a:endParaRPr lang="ru-RU" altLang="ru-RU" sz="1800" cap="none" dirty="0" smtClean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974" y="2971344"/>
            <a:ext cx="4331275" cy="3709986"/>
          </a:xfrm>
          <a:prstGeom prst="rect">
            <a:avLst/>
          </a:prstGeom>
        </p:spPr>
      </p:pic>
      <p:pic>
        <p:nvPicPr>
          <p:cNvPr id="9" name="Рисунок 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829" y="1861184"/>
            <a:ext cx="10810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асиметрія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722" y="2596757"/>
            <a:ext cx="1297111" cy="70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5" descr="i?id=ddbc2e8eff75ce211e6a5f11b717376d&amp;n=33&amp;h=215&amp;w=24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68" y="3946593"/>
            <a:ext cx="773387" cy="598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Картинки по запросу рисунки- ладонь у лб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48" y="5157191"/>
            <a:ext cx="1028284" cy="75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Картинки по запросу рисунки- пальчики показівают - все хорошо ок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659" y="4946492"/>
            <a:ext cx="869535" cy="96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u_7ff795c90bc51e1b697e511975de1d38_80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30" y="6248976"/>
            <a:ext cx="891186" cy="59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2157766198_02bb6fcbd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646" y="6255049"/>
            <a:ext cx="672667" cy="66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uk-UA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Млинці</a:t>
            </a:r>
            <a:endParaRPr lang="uk-UA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video-e0633413e5920b9dab68daff5b564d27-V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1340768"/>
            <a:ext cx="8308136" cy="4680520"/>
          </a:xfrm>
        </p:spPr>
      </p:pic>
    </p:spTree>
    <p:extLst>
      <p:ext uri="{BB962C8B-B14F-4D97-AF65-F5344CB8AC3E}">
        <p14:creationId xmlns:p14="http://schemas.microsoft.com/office/powerpoint/2010/main" val="167737091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3599007" cy="5122912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420888"/>
            <a:ext cx="4968552" cy="4014079"/>
          </a:xfrm>
        </p:spPr>
      </p:pic>
    </p:spTree>
    <p:extLst>
      <p:ext uri="{BB962C8B-B14F-4D97-AF65-F5344CB8AC3E}">
        <p14:creationId xmlns:p14="http://schemas.microsoft.com/office/powerpoint/2010/main" val="1941534489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авнобедренный треугольник 12"/>
          <p:cNvSpPr/>
          <p:nvPr/>
        </p:nvSpPr>
        <p:spPr>
          <a:xfrm rot="10800000">
            <a:off x="41041" y="21497"/>
            <a:ext cx="9144000" cy="2667000"/>
          </a:xfrm>
          <a:prstGeom prst="triangle">
            <a:avLst/>
          </a:prstGeom>
          <a:ln w="38100">
            <a:solidFill>
              <a:srgbClr val="660066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6853262" cy="939784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b="1" dirty="0" smtClean="0">
              <a:solidFill>
                <a:schemeClr val="tx1"/>
              </a:solidFill>
            </a:endParaRPr>
          </a:p>
        </p:txBody>
      </p:sp>
      <p:sp>
        <p:nvSpPr>
          <p:cNvPr id="3075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2000" dirty="0" smtClean="0"/>
          </a:p>
          <a:p>
            <a:pPr algn="ctr">
              <a:buNone/>
            </a:pPr>
            <a:endParaRPr lang="ru-RU" sz="2000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1800" dirty="0" smtClean="0"/>
          </a:p>
          <a:p>
            <a:pPr algn="ctr">
              <a:buNone/>
            </a:pPr>
            <a:endParaRPr lang="ru-RU" sz="1800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8" name="24-конечная звезда 7"/>
          <p:cNvSpPr/>
          <p:nvPr/>
        </p:nvSpPr>
        <p:spPr>
          <a:xfrm>
            <a:off x="-393680" y="1720451"/>
            <a:ext cx="4988130" cy="2707649"/>
          </a:xfrm>
          <a:prstGeom prst="star24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20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біоенергопластика</a:t>
            </a:r>
            <a:endParaRPr lang="ru-RU" sz="2000" b="1" dirty="0" smtClean="0"/>
          </a:p>
        </p:txBody>
      </p:sp>
      <p:sp>
        <p:nvSpPr>
          <p:cNvPr id="11" name="24-конечная звезда 10"/>
          <p:cNvSpPr/>
          <p:nvPr/>
        </p:nvSpPr>
        <p:spPr>
          <a:xfrm>
            <a:off x="2228020" y="4237327"/>
            <a:ext cx="4084456" cy="2708920"/>
          </a:xfrm>
          <a:prstGeom prst="star24">
            <a:avLst/>
          </a:prstGeom>
          <a:solidFill>
            <a:srgbClr val="CC33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20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дихальні вправи</a:t>
            </a:r>
            <a:endParaRPr lang="ru-RU" sz="2000" dirty="0"/>
          </a:p>
        </p:txBody>
      </p:sp>
      <p:sp>
        <p:nvSpPr>
          <p:cNvPr id="12" name="24-конечная звезда 11"/>
          <p:cNvSpPr/>
          <p:nvPr/>
        </p:nvSpPr>
        <p:spPr>
          <a:xfrm>
            <a:off x="4270248" y="1573738"/>
            <a:ext cx="5084699" cy="3197336"/>
          </a:xfrm>
          <a:prstGeom prst="star24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20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вправи</a:t>
            </a:r>
            <a:r>
              <a:rPr lang="ru-RU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20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для</a:t>
            </a:r>
            <a:r>
              <a:rPr lang="ru-RU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релаксації</a:t>
            </a:r>
            <a:endParaRPr lang="ru-RU" sz="2000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791301" y="-299202"/>
            <a:ext cx="8229600" cy="1137784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b="1" i="1" dirty="0" err="1" smtClean="0"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Тілесноорієнтовані</a:t>
            </a:r>
            <a: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техніки</a:t>
            </a:r>
            <a:r>
              <a:rPr lang="ru-RU" b="1" i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558285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20688"/>
            <a:ext cx="7467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 smtClean="0">
                <a:solidFill>
                  <a:schemeClr val="accent2"/>
                </a:solidFill>
              </a:rPr>
              <a:t>Біоенергопластика- </a:t>
            </a:r>
            <a:r>
              <a:rPr lang="ru-RU" sz="1800" dirty="0" err="1" smtClean="0">
                <a:solidFill>
                  <a:schemeClr val="accent2"/>
                </a:solidFill>
              </a:rPr>
              <a:t>поєднання</a:t>
            </a:r>
            <a:r>
              <a:rPr lang="ru-RU" sz="1800" dirty="0" smtClean="0">
                <a:solidFill>
                  <a:schemeClr val="accent2"/>
                </a:solidFill>
              </a:rPr>
              <a:t> </a:t>
            </a:r>
            <a:r>
              <a:rPr lang="ru-RU" sz="1800" dirty="0" err="1">
                <a:solidFill>
                  <a:schemeClr val="accent2"/>
                </a:solidFill>
              </a:rPr>
              <a:t>рухів</a:t>
            </a:r>
            <a:r>
              <a:rPr lang="ru-RU" sz="1800" dirty="0">
                <a:solidFill>
                  <a:schemeClr val="accent2"/>
                </a:solidFill>
              </a:rPr>
              <a:t> </a:t>
            </a:r>
            <a:r>
              <a:rPr lang="ru-RU" sz="1800" dirty="0" err="1">
                <a:solidFill>
                  <a:schemeClr val="accent2"/>
                </a:solidFill>
              </a:rPr>
              <a:t>артикуляційного</a:t>
            </a:r>
            <a:r>
              <a:rPr lang="ru-RU" sz="1800" dirty="0">
                <a:solidFill>
                  <a:schemeClr val="accent2"/>
                </a:solidFill>
              </a:rPr>
              <a:t> </a:t>
            </a:r>
            <a:r>
              <a:rPr lang="ru-RU" sz="1800" dirty="0" err="1">
                <a:solidFill>
                  <a:schemeClr val="accent2"/>
                </a:solidFill>
              </a:rPr>
              <a:t>апарату</a:t>
            </a:r>
            <a:r>
              <a:rPr lang="ru-RU" sz="1800" dirty="0">
                <a:solidFill>
                  <a:schemeClr val="accent2"/>
                </a:solidFill>
              </a:rPr>
              <a:t> з </a:t>
            </a:r>
            <a:r>
              <a:rPr lang="ru-RU" sz="1800" dirty="0" err="1">
                <a:solidFill>
                  <a:schemeClr val="accent2"/>
                </a:solidFill>
              </a:rPr>
              <a:t>рухами</a:t>
            </a:r>
            <a:r>
              <a:rPr lang="ru-RU" sz="1800" dirty="0">
                <a:solidFill>
                  <a:schemeClr val="accent2"/>
                </a:solidFill>
              </a:rPr>
              <a:t> кистей рук, </a:t>
            </a:r>
            <a:r>
              <a:rPr lang="ru-RU" sz="1800" dirty="0" err="1">
                <a:solidFill>
                  <a:schemeClr val="accent2"/>
                </a:solidFill>
              </a:rPr>
              <a:t>завдяки</a:t>
            </a:r>
            <a:r>
              <a:rPr lang="ru-RU" sz="1800" dirty="0">
                <a:solidFill>
                  <a:schemeClr val="accent2"/>
                </a:solidFill>
              </a:rPr>
              <a:t> </a:t>
            </a:r>
            <a:r>
              <a:rPr lang="ru-RU" sz="1800" dirty="0" err="1">
                <a:solidFill>
                  <a:schemeClr val="accent2"/>
                </a:solidFill>
              </a:rPr>
              <a:t>чому</a:t>
            </a:r>
            <a:r>
              <a:rPr lang="ru-RU" sz="1800" dirty="0">
                <a:solidFill>
                  <a:schemeClr val="accent2"/>
                </a:solidFill>
              </a:rPr>
              <a:t> </a:t>
            </a:r>
            <a:r>
              <a:rPr lang="ru-RU" sz="1800" dirty="0" err="1">
                <a:solidFill>
                  <a:schemeClr val="accent2"/>
                </a:solidFill>
              </a:rPr>
              <a:t>посилюються</a:t>
            </a:r>
            <a:r>
              <a:rPr lang="ru-RU" sz="1800" dirty="0">
                <a:solidFill>
                  <a:schemeClr val="accent2"/>
                </a:solidFill>
              </a:rPr>
              <a:t> </a:t>
            </a:r>
            <a:r>
              <a:rPr lang="ru-RU" sz="1800" dirty="0" err="1">
                <a:solidFill>
                  <a:schemeClr val="accent2"/>
                </a:solidFill>
              </a:rPr>
              <a:t>імпульси</a:t>
            </a:r>
            <a:r>
              <a:rPr lang="ru-RU" sz="1800" dirty="0">
                <a:solidFill>
                  <a:schemeClr val="accent2"/>
                </a:solidFill>
              </a:rPr>
              <a:t>, </a:t>
            </a:r>
            <a:r>
              <a:rPr lang="ru-RU" sz="1800" dirty="0" err="1">
                <a:solidFill>
                  <a:schemeClr val="accent2"/>
                </a:solidFill>
              </a:rPr>
              <a:t>що</a:t>
            </a:r>
            <a:r>
              <a:rPr lang="ru-RU" sz="1800" dirty="0">
                <a:solidFill>
                  <a:schemeClr val="accent2"/>
                </a:solidFill>
              </a:rPr>
              <a:t> </a:t>
            </a:r>
            <a:r>
              <a:rPr lang="ru-RU" sz="1800" dirty="0" err="1">
                <a:solidFill>
                  <a:schemeClr val="accent2"/>
                </a:solidFill>
              </a:rPr>
              <a:t>йдуть</a:t>
            </a:r>
            <a:r>
              <a:rPr lang="ru-RU" sz="1800" dirty="0">
                <a:solidFill>
                  <a:schemeClr val="accent2"/>
                </a:solidFill>
              </a:rPr>
              <a:t> в кору головного </a:t>
            </a:r>
            <a:r>
              <a:rPr lang="ru-RU" sz="1800" dirty="0" err="1">
                <a:solidFill>
                  <a:schemeClr val="accent2"/>
                </a:solidFill>
              </a:rPr>
              <a:t>мозку</a:t>
            </a:r>
            <a:r>
              <a:rPr lang="ru-RU" sz="1800" dirty="0">
                <a:solidFill>
                  <a:schemeClr val="accent2"/>
                </a:solidFill>
              </a:rPr>
              <a:t> </a:t>
            </a:r>
            <a:r>
              <a:rPr lang="ru-RU" sz="1800" dirty="0" err="1">
                <a:solidFill>
                  <a:schemeClr val="accent2"/>
                </a:solidFill>
              </a:rPr>
              <a:t>від</a:t>
            </a:r>
            <a:r>
              <a:rPr lang="ru-RU" sz="1800" dirty="0">
                <a:solidFill>
                  <a:schemeClr val="accent2"/>
                </a:solidFill>
              </a:rPr>
              <a:t> </a:t>
            </a:r>
            <a:r>
              <a:rPr lang="ru-RU" sz="1800" dirty="0" err="1">
                <a:solidFill>
                  <a:schemeClr val="accent2"/>
                </a:solidFill>
              </a:rPr>
              <a:t>органів</a:t>
            </a:r>
            <a:r>
              <a:rPr lang="ru-RU" sz="1800" dirty="0">
                <a:solidFill>
                  <a:schemeClr val="accent2"/>
                </a:solidFill>
              </a:rPr>
              <a:t> </a:t>
            </a:r>
            <a:r>
              <a:rPr lang="ru-RU" sz="1800" dirty="0" err="1">
                <a:solidFill>
                  <a:schemeClr val="accent2"/>
                </a:solidFill>
              </a:rPr>
              <a:t>артикуляції</a:t>
            </a:r>
            <a:r>
              <a:rPr lang="ru-RU" sz="1800" b="1" dirty="0">
                <a:solidFill>
                  <a:schemeClr val="accent2"/>
                </a:solidFill>
              </a:rPr>
              <a:t> </a:t>
            </a:r>
            <a:r>
              <a:rPr lang="uk-UA" dirty="0"/>
              <a:t/>
            </a:r>
            <a:br>
              <a:rPr lang="uk-UA" dirty="0"/>
            </a:br>
            <a:endParaRPr lang="ru-RU" dirty="0" smtClean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28800"/>
            <a:ext cx="5976664" cy="5049576"/>
          </a:xfr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789040"/>
            <a:ext cx="4078144" cy="297211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3789040"/>
            <a:ext cx="3396119" cy="3108386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548680"/>
            <a:ext cx="2412268" cy="2736304"/>
          </a:xfrm>
        </p:spPr>
      </p:pic>
      <p:pic>
        <p:nvPicPr>
          <p:cNvPr id="13" name="Объект 12"/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03916"/>
            <a:ext cx="3960440" cy="3025084"/>
          </a:xfr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9631" y="3156119"/>
            <a:ext cx="4040188" cy="659352"/>
          </a:xfrm>
        </p:spPr>
        <p:txBody>
          <a:bodyPr/>
          <a:lstStyle/>
          <a:p>
            <a:r>
              <a:rPr lang="uk-UA" dirty="0" smtClean="0">
                <a:solidFill>
                  <a:schemeClr val="tx1"/>
                </a:solidFill>
              </a:rPr>
              <a:t>«Парканчик (або жабка)»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half" idx="3"/>
          </p:nvPr>
        </p:nvSpPr>
        <p:spPr>
          <a:xfrm>
            <a:off x="4860032" y="0"/>
            <a:ext cx="4041775" cy="654843"/>
          </a:xfrm>
        </p:spPr>
        <p:txBody>
          <a:bodyPr/>
          <a:lstStyle/>
          <a:p>
            <a:r>
              <a:rPr lang="uk-UA" dirty="0" smtClean="0">
                <a:solidFill>
                  <a:schemeClr val="tx1"/>
                </a:solidFill>
              </a:rPr>
              <a:t>«Чашечка»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16" name="Текст 7"/>
          <p:cNvSpPr txBox="1">
            <a:spLocks/>
          </p:cNvSpPr>
          <p:nvPr/>
        </p:nvSpPr>
        <p:spPr>
          <a:xfrm>
            <a:off x="197630" y="-97456"/>
            <a:ext cx="4040188" cy="659352"/>
          </a:xfrm>
          <a:prstGeom prst="rect">
            <a:avLst/>
          </a:prstGeom>
        </p:spPr>
        <p:txBody>
          <a:bodyPr vert="horz" lIns="45720" tIns="0" rIns="45720" bIns="0" anchor="ctr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400" b="1" kern="1200" cap="none" baseline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 smtClean="0">
                <a:solidFill>
                  <a:schemeClr val="tx1"/>
                </a:solidFill>
              </a:rPr>
              <a:t>«Бегемотик»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17" name="Текст 7"/>
          <p:cNvSpPr txBox="1">
            <a:spLocks/>
          </p:cNvSpPr>
          <p:nvPr/>
        </p:nvSpPr>
        <p:spPr>
          <a:xfrm>
            <a:off x="4860032" y="3284984"/>
            <a:ext cx="4040188" cy="659352"/>
          </a:xfrm>
          <a:prstGeom prst="rect">
            <a:avLst/>
          </a:prstGeom>
        </p:spPr>
        <p:txBody>
          <a:bodyPr vert="horz" lIns="45720" tIns="0" rIns="45720" bIns="0" anchor="ctr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400" b="1" kern="1200" cap="none" baseline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 smtClean="0">
                <a:solidFill>
                  <a:schemeClr val="tx1"/>
                </a:solidFill>
              </a:rPr>
              <a:t>«Голочка(або змія)»</a:t>
            </a:r>
            <a:endParaRPr lang="uk-U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817451"/>
      </p:ext>
    </p:extLst>
  </p:cSld>
  <p:clrMapOvr>
    <a:masterClrMapping/>
  </p:clrMapOvr>
  <p:transition spd="slow" advClick="0" advTm="19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-310852"/>
            <a:ext cx="5533966" cy="1143000"/>
          </a:xfrm>
        </p:spPr>
        <p:txBody>
          <a:bodyPr/>
          <a:lstStyle/>
          <a:p>
            <a:pPr algn="ctr"/>
            <a:r>
              <a:rPr lang="uk-UA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Казкотерапія</a:t>
            </a:r>
            <a:endParaRPr lang="uk-UA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8635"/>
            <a:ext cx="3456384" cy="4728156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11390"/>
            <a:ext cx="2249552" cy="138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284984"/>
            <a:ext cx="5677982" cy="3410617"/>
          </a:xfrm>
        </p:spPr>
      </p:pic>
    </p:spTree>
    <p:extLst>
      <p:ext uri="{BB962C8B-B14F-4D97-AF65-F5344CB8AC3E}">
        <p14:creationId xmlns:p14="http://schemas.microsoft.com/office/powerpoint/2010/main" val="597593489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161" y="0"/>
            <a:ext cx="8643966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b="1" i="1" dirty="0">
                <a:solidFill>
                  <a:schemeClr val="accent2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Мнемотехніка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5" name="Объект 4" descr="DSCN133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427984" y="188640"/>
            <a:ext cx="4400213" cy="4873625"/>
          </a:xfrm>
          <a:prstGeom prst="rect">
            <a:avLst/>
          </a:prstGeom>
        </p:spPr>
      </p:pic>
      <p:pic>
        <p:nvPicPr>
          <p:cNvPr id="6" name="Рисунок 5" descr="DSCN13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161" y="3717032"/>
            <a:ext cx="3204743" cy="30360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61" y="980728"/>
            <a:ext cx="3410363" cy="2016224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571500"/>
            <a:ext cx="7586589" cy="1143000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chemeClr val="accent2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Пісочна </a:t>
            </a:r>
            <a:r>
              <a:rPr lang="ru-RU" b="1" i="1" dirty="0" err="1">
                <a:solidFill>
                  <a:schemeClr val="accent2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терапія</a:t>
            </a:r>
            <a:endParaRPr lang="uk-UA" dirty="0">
              <a:solidFill>
                <a:schemeClr val="accent2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81536"/>
            <a:ext cx="3160290" cy="3033064"/>
          </a:xfrm>
        </p:spPr>
      </p:pic>
      <p:sp>
        <p:nvSpPr>
          <p:cNvPr id="8" name="Объект 7"/>
          <p:cNvSpPr>
            <a:spLocks noGrp="1"/>
          </p:cNvSpPr>
          <p:nvPr>
            <p:ph sz="quarter" idx="2"/>
          </p:nvPr>
        </p:nvSpPr>
        <p:spPr>
          <a:xfrm>
            <a:off x="45831" y="476672"/>
            <a:ext cx="8620287" cy="5040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/>
              <a:t>    </a:t>
            </a:r>
            <a:r>
              <a:rPr lang="uk-UA" sz="2000" dirty="0" smtClean="0"/>
              <a:t>Ігри в пісочниці                                   Ігри з кінетичним піском</a:t>
            </a:r>
          </a:p>
          <a:p>
            <a:pPr marL="0" indent="0">
              <a:buNone/>
            </a:pPr>
            <a:endParaRPr lang="uk-UA" sz="2000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sz="1800" b="1" dirty="0" smtClean="0"/>
          </a:p>
          <a:p>
            <a:pPr marL="0" indent="0">
              <a:buNone/>
            </a:pPr>
            <a:r>
              <a:rPr lang="uk-UA" sz="1800" b="1" dirty="0" smtClean="0"/>
              <a:t> Ігри з манкою</a:t>
            </a:r>
          </a:p>
          <a:p>
            <a:pPr marL="0" indent="0">
              <a:buNone/>
            </a:pPr>
            <a:r>
              <a:rPr lang="uk-UA" sz="1800" dirty="0" smtClean="0"/>
              <a:t>  на розвиток </a:t>
            </a:r>
          </a:p>
          <a:p>
            <a:pPr marL="0" indent="0">
              <a:buNone/>
            </a:pPr>
            <a:r>
              <a:rPr lang="uk-UA" sz="1800" dirty="0" smtClean="0"/>
              <a:t>    дихання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5" y="881536"/>
            <a:ext cx="4264311" cy="3429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874" y="3776100"/>
            <a:ext cx="4590382" cy="32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99871"/>
      </p:ext>
    </p:extLst>
  </p:cSld>
  <p:clrMapOvr>
    <a:masterClrMapping/>
  </p:clrMapOvr>
  <p:transition>
    <p:diamond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382" y="0"/>
            <a:ext cx="8444073" cy="648072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Гідрогімнастика  -  </a:t>
            </a:r>
            <a:r>
              <a:rPr lang="uk-UA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Ігри </a:t>
            </a:r>
            <a:r>
              <a:rPr lang="uk-UA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uk-UA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гідрогелем</a:t>
            </a:r>
            <a:endParaRPr lang="uk-UA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3383" y="3522530"/>
            <a:ext cx="3744416" cy="576064"/>
          </a:xfrm>
        </p:spPr>
        <p:txBody>
          <a:bodyPr>
            <a:normAutofit fontScale="85000" lnSpcReduction="10000"/>
          </a:bodyPr>
          <a:lstStyle/>
          <a:p>
            <a:r>
              <a:rPr lang="uk-UA" dirty="0" smtClean="0"/>
              <a:t>Набирати пінцетом</a:t>
            </a: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663556" y="582698"/>
            <a:ext cx="3164160" cy="500803"/>
          </a:xfrm>
        </p:spPr>
        <p:txBody>
          <a:bodyPr>
            <a:normAutofit fontScale="85000" lnSpcReduction="10000"/>
          </a:bodyPr>
          <a:lstStyle/>
          <a:p>
            <a:r>
              <a:rPr lang="uk-UA" dirty="0" smtClean="0"/>
              <a:t>Насипати у пляшечку</a:t>
            </a:r>
            <a:endParaRPr lang="uk-UA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251520" y="648072"/>
            <a:ext cx="3744416" cy="576064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 smtClean="0"/>
              <a:t>Розподіляти за кольорами</a:t>
            </a:r>
            <a:endParaRPr lang="uk-UA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4499992" y="3653644"/>
            <a:ext cx="4464496" cy="576064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 smtClean="0"/>
              <a:t>Розділяти за твердістю, м</a:t>
            </a:r>
            <a:r>
              <a:rPr lang="en-US" dirty="0" smtClean="0"/>
              <a:t>’</a:t>
            </a:r>
            <a:r>
              <a:rPr lang="uk-UA" dirty="0" smtClean="0"/>
              <a:t>якістю </a:t>
            </a:r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936104"/>
            <a:ext cx="2232248" cy="27175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72" y="3854926"/>
            <a:ext cx="2503192" cy="30030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941676"/>
            <a:ext cx="3888432" cy="29163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52" y="936104"/>
            <a:ext cx="3402784" cy="255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44681"/>
      </p:ext>
    </p:extLst>
  </p:cSld>
  <p:clrMapOvr>
    <a:masterClrMapping/>
  </p:clrMapOvr>
  <p:transition spd="slow" advClick="0" advTm="22000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214282" y="-428652"/>
            <a:ext cx="7467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  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Портрет автора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4" name="Содержимое 13" descr="Диплом. 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428211" y="214290"/>
            <a:ext cx="3715789" cy="2651760"/>
          </a:xfrm>
        </p:spPr>
      </p:pic>
      <p:sp>
        <p:nvSpPr>
          <p:cNvPr id="5" name="AutoShape 52"/>
          <p:cNvSpPr>
            <a:spLocks noChangeArrowheads="1"/>
          </p:cNvSpPr>
          <p:nvPr/>
        </p:nvSpPr>
        <p:spPr bwMode="gray">
          <a:xfrm>
            <a:off x="467544" y="825810"/>
            <a:ext cx="4243414" cy="642926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defRPr/>
            </a:pPr>
            <a:r>
              <a:rPr lang="uk-UA" sz="16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Дата </a:t>
            </a:r>
            <a:r>
              <a:rPr lang="uk-UA" sz="1600" b="1" i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нарождения</a:t>
            </a:r>
            <a:r>
              <a:rPr lang="uk-UA" sz="16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  <a:r>
              <a:rPr lang="uk-UA" sz="1600" i="1" dirty="0" smtClean="0">
                <a:latin typeface="Times New Roman" pitchFamily="18" charset="0"/>
              </a:rPr>
              <a:t> </a:t>
            </a:r>
            <a:r>
              <a:rPr lang="uk-UA" sz="1600" b="1" i="1" dirty="0" smtClean="0">
                <a:latin typeface="Times New Roman" pitchFamily="18" charset="0"/>
              </a:rPr>
              <a:t>20.05.1988 г</a:t>
            </a:r>
            <a:endParaRPr lang="en-US" sz="1600" b="1" i="1" dirty="0">
              <a:latin typeface="Times New Roman" pitchFamily="18" charset="0"/>
            </a:endParaRPr>
          </a:p>
        </p:txBody>
      </p:sp>
      <p:sp>
        <p:nvSpPr>
          <p:cNvPr id="6" name="AutoShape 52"/>
          <p:cNvSpPr txBox="1">
            <a:spLocks noChangeArrowheads="1"/>
          </p:cNvSpPr>
          <p:nvPr/>
        </p:nvSpPr>
        <p:spPr bwMode="gray">
          <a:xfrm>
            <a:off x="246133" y="1709803"/>
            <a:ext cx="5143536" cy="928694"/>
          </a:xfrm>
          <a:prstGeom prst="roundRect">
            <a:avLst>
              <a:gd name="adj" fmla="val 50000"/>
            </a:avLst>
          </a:prstGeom>
          <a:ln w="57150" algn="ctr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tabLst/>
              <a:defRPr/>
            </a:pPr>
            <a:r>
              <a:rPr kumimoji="0" lang="uk-UA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Освіта:</a:t>
            </a:r>
            <a:r>
              <a:rPr kumimoji="0" lang="uk-UA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вища, в 2011р.</a:t>
            </a:r>
            <a:r>
              <a:rPr lang="uk-UA" b="1" i="1" dirty="0" smtClean="0">
                <a:latin typeface="Times New Roman" pitchFamily="18" charset="0"/>
              </a:rPr>
              <a:t> </a:t>
            </a:r>
            <a:r>
              <a:rPr kumimoji="0" lang="uk-UA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закінчила  Національний педагогічний  університет </a:t>
            </a:r>
            <a:r>
              <a:rPr lang="uk-UA" b="1" i="1" dirty="0" err="1">
                <a:latin typeface="Times New Roman" pitchFamily="18" charset="0"/>
              </a:rPr>
              <a:t>і</a:t>
            </a:r>
            <a:r>
              <a:rPr kumimoji="0" lang="uk-UA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м. М.П. Драгоманова</a:t>
            </a:r>
            <a:endParaRPr kumimoji="0" lang="en-US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AutoShape 52"/>
          <p:cNvSpPr>
            <a:spLocks noChangeArrowheads="1"/>
          </p:cNvSpPr>
          <p:nvPr/>
        </p:nvSpPr>
        <p:spPr bwMode="gray">
          <a:xfrm>
            <a:off x="214282" y="2919581"/>
            <a:ext cx="6210300" cy="762000"/>
          </a:xfrm>
          <a:prstGeom prst="roundRect">
            <a:avLst>
              <a:gd name="adj" fmla="val 45574"/>
            </a:avLst>
          </a:prstGeom>
          <a:noFill/>
          <a:ln w="57150" algn="ctr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uk-UA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Спеціальність</a:t>
            </a:r>
            <a:r>
              <a:rPr lang="uk-UA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  <a:r>
              <a:rPr lang="uk-UA" i="1" dirty="0">
                <a:latin typeface="Times New Roman" pitchFamily="18" charset="0"/>
              </a:rPr>
              <a:t> </a:t>
            </a:r>
            <a:r>
              <a:rPr lang="uk-UA" b="1" i="1" dirty="0" smtClean="0">
                <a:latin typeface="Times New Roman" pitchFamily="18" charset="0"/>
              </a:rPr>
              <a:t>«Дефектологія. Логопедія та дошкільна (корекційна) освіта”</a:t>
            </a:r>
            <a:endParaRPr lang="ru-RU" b="1" i="1" dirty="0">
              <a:latin typeface="Times New Roman" pitchFamily="18" charset="0"/>
            </a:endParaRPr>
          </a:p>
          <a:p>
            <a:pPr marL="342900" indent="-342900" eaLnBrk="0" hangingPunct="0">
              <a:lnSpc>
                <a:spcPct val="80000"/>
              </a:lnSpc>
              <a:defRPr/>
            </a:pPr>
            <a:endParaRPr lang="en-US" sz="100" b="1" dirty="0"/>
          </a:p>
        </p:txBody>
      </p:sp>
      <p:sp>
        <p:nvSpPr>
          <p:cNvPr id="8" name="AutoShape 52"/>
          <p:cNvSpPr>
            <a:spLocks noChangeArrowheads="1"/>
          </p:cNvSpPr>
          <p:nvPr/>
        </p:nvSpPr>
        <p:spPr bwMode="gray">
          <a:xfrm>
            <a:off x="214282" y="3905248"/>
            <a:ext cx="8534182" cy="1103950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8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uk-UA" sz="1300" b="1" i="1" u="sng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Місце роботи: </a:t>
            </a:r>
            <a:r>
              <a:rPr lang="uk-UA" sz="13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Чорноморський навчально– виховний комплекс “Спеціальна  загальноосвітня школа І – ІІ </a:t>
            </a:r>
            <a:r>
              <a:rPr lang="ru-RU" sz="1300" b="1" i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степенів</a:t>
            </a:r>
            <a:r>
              <a:rPr lang="ru-RU" sz="13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1300" b="1" i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інтенсивної</a:t>
            </a:r>
            <a:r>
              <a:rPr lang="ru-RU" sz="13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1300" b="1" i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педагогичної</a:t>
            </a:r>
            <a:r>
              <a:rPr lang="ru-RU" sz="13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1300" b="1" i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корекції</a:t>
            </a:r>
            <a:r>
              <a:rPr lang="ru-RU" sz="13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– </a:t>
            </a:r>
            <a:r>
              <a:rPr lang="ru-RU" sz="1300" b="1" i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дошкільний</a:t>
            </a:r>
            <a:r>
              <a:rPr lang="ru-RU" sz="13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1300" b="1" i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навчальний</a:t>
            </a:r>
            <a:r>
              <a:rPr lang="ru-RU" sz="13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заклад </a:t>
            </a:r>
            <a:r>
              <a:rPr lang="ru-RU" sz="1300" b="1" i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компенсуючого</a:t>
            </a:r>
            <a:r>
              <a:rPr lang="ru-RU" sz="13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типу»</a:t>
            </a:r>
            <a:r>
              <a:rPr lang="uk-UA" sz="1300" b="1" dirty="0" smtClean="0">
                <a:latin typeface="Times New Roman" pitchFamily="18" charset="0"/>
              </a:rPr>
              <a:t> </a:t>
            </a:r>
            <a:endParaRPr lang="uk-UA" sz="1300" b="1" dirty="0">
              <a:latin typeface="Times New Roman" pitchFamily="18" charset="0"/>
            </a:endParaRPr>
          </a:p>
          <a:p>
            <a:pPr marL="342900" indent="-342900" eaLnBrk="0" hangingPunct="0">
              <a:lnSpc>
                <a:spcPct val="80000"/>
              </a:lnSpc>
              <a:defRPr/>
            </a:pPr>
            <a:endParaRPr lang="en-US" sz="1400" b="1" dirty="0"/>
          </a:p>
        </p:txBody>
      </p:sp>
      <p:sp>
        <p:nvSpPr>
          <p:cNvPr id="9" name="AutoShape 52"/>
          <p:cNvSpPr>
            <a:spLocks noChangeArrowheads="1"/>
          </p:cNvSpPr>
          <p:nvPr/>
        </p:nvSpPr>
        <p:spPr bwMode="gray">
          <a:xfrm>
            <a:off x="1104852" y="5142047"/>
            <a:ext cx="5319730" cy="609600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33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uk-UA" sz="20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Посада:</a:t>
            </a:r>
            <a:r>
              <a:rPr lang="uk-UA" sz="2000" i="1" dirty="0" smtClean="0">
                <a:latin typeface="Times New Roman" pitchFamily="18" charset="0"/>
              </a:rPr>
              <a:t> </a:t>
            </a:r>
            <a:r>
              <a:rPr lang="uk-UA" sz="2000" b="1" i="1" dirty="0" smtClean="0">
                <a:latin typeface="Times New Roman" pitchFamily="18" charset="0"/>
              </a:rPr>
              <a:t>учитель - логопед</a:t>
            </a:r>
            <a:endParaRPr lang="ru-RU" sz="2000" b="1" i="1" dirty="0">
              <a:latin typeface="Times New Roman" pitchFamily="18" charset="0"/>
            </a:endParaRPr>
          </a:p>
          <a:p>
            <a:pPr marL="342900" indent="-342900" eaLnBrk="0" hangingPunct="0">
              <a:lnSpc>
                <a:spcPct val="80000"/>
              </a:lnSpc>
              <a:defRPr/>
            </a:pPr>
            <a:endParaRPr lang="en-US" sz="600" b="1" dirty="0"/>
          </a:p>
        </p:txBody>
      </p:sp>
      <p:sp>
        <p:nvSpPr>
          <p:cNvPr id="10" name="AutoShape 52"/>
          <p:cNvSpPr>
            <a:spLocks noChangeArrowheads="1"/>
          </p:cNvSpPr>
          <p:nvPr/>
        </p:nvSpPr>
        <p:spPr bwMode="gray">
          <a:xfrm>
            <a:off x="246133" y="5905516"/>
            <a:ext cx="2590800" cy="381000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uk-UA" sz="16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Стаж </a:t>
            </a:r>
            <a:r>
              <a:rPr lang="uk-UA" sz="1600" b="1" i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роботы</a:t>
            </a:r>
            <a:r>
              <a:rPr lang="uk-UA" sz="16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  <a:r>
              <a:rPr lang="uk-UA" sz="1400" i="1" dirty="0" smtClean="0">
                <a:latin typeface="Times New Roman" pitchFamily="18" charset="0"/>
              </a:rPr>
              <a:t> </a:t>
            </a:r>
            <a:r>
              <a:rPr lang="uk-UA" sz="1400" b="1" i="1" dirty="0">
                <a:latin typeface="Times New Roman" pitchFamily="18" charset="0"/>
              </a:rPr>
              <a:t>9</a:t>
            </a:r>
            <a:r>
              <a:rPr lang="uk-UA" sz="1400" b="1" i="1" dirty="0" smtClean="0">
                <a:latin typeface="Times New Roman" pitchFamily="18" charset="0"/>
              </a:rPr>
              <a:t> років</a:t>
            </a:r>
            <a:endParaRPr lang="ru-RU" sz="1400" b="1" i="1" dirty="0">
              <a:latin typeface="Times New Roman" pitchFamily="18" charset="0"/>
            </a:endParaRPr>
          </a:p>
        </p:txBody>
      </p:sp>
      <p:sp>
        <p:nvSpPr>
          <p:cNvPr id="11" name="AutoShape 52"/>
          <p:cNvSpPr>
            <a:spLocks noChangeArrowheads="1"/>
          </p:cNvSpPr>
          <p:nvPr/>
        </p:nvSpPr>
        <p:spPr bwMode="gray">
          <a:xfrm>
            <a:off x="3025805" y="5922453"/>
            <a:ext cx="2571768" cy="381000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uk-UA" sz="16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Категорія:</a:t>
            </a:r>
            <a:r>
              <a:rPr lang="uk-UA" sz="1600" i="1" dirty="0">
                <a:latin typeface="Times New Roman" pitchFamily="18" charset="0"/>
              </a:rPr>
              <a:t> </a:t>
            </a:r>
            <a:r>
              <a:rPr lang="uk-UA" sz="1600" i="1" dirty="0" smtClean="0">
                <a:latin typeface="Times New Roman" pitchFamily="18" charset="0"/>
              </a:rPr>
              <a:t>друга</a:t>
            </a:r>
            <a:r>
              <a:rPr lang="uk-UA" sz="1600" b="1" i="1" dirty="0" smtClean="0">
                <a:latin typeface="Times New Roman" pitchFamily="18" charset="0"/>
              </a:rPr>
              <a:t>  </a:t>
            </a:r>
            <a:r>
              <a:rPr lang="uk-UA" sz="1600" i="1" dirty="0" smtClean="0">
                <a:latin typeface="Times New Roman" pitchFamily="18" charset="0"/>
              </a:rPr>
              <a:t> </a:t>
            </a:r>
            <a:endParaRPr lang="uk-UA" sz="1600" i="1" dirty="0">
              <a:latin typeface="Times New Roman" pitchFamily="18" charset="0"/>
            </a:endParaRPr>
          </a:p>
          <a:p>
            <a:pPr marL="342900" indent="-342900" eaLnBrk="0" hangingPunct="0">
              <a:lnSpc>
                <a:spcPct val="80000"/>
              </a:lnSpc>
              <a:defRPr/>
            </a:pPr>
            <a:endParaRPr lang="en-US" sz="700" b="1" dirty="0"/>
          </a:p>
        </p:txBody>
      </p:sp>
      <p:sp>
        <p:nvSpPr>
          <p:cNvPr id="12" name="AutoShape 52"/>
          <p:cNvSpPr>
            <a:spLocks noChangeArrowheads="1"/>
          </p:cNvSpPr>
          <p:nvPr/>
        </p:nvSpPr>
        <p:spPr bwMode="gray">
          <a:xfrm>
            <a:off x="5786445" y="5946263"/>
            <a:ext cx="2209800" cy="357190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uk-UA" sz="16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Рік атестації:</a:t>
            </a:r>
            <a:r>
              <a:rPr lang="uk-UA" sz="1400" b="1" i="1" dirty="0">
                <a:latin typeface="Times New Roman" pitchFamily="18" charset="0"/>
              </a:rPr>
              <a:t> </a:t>
            </a:r>
            <a:r>
              <a:rPr lang="uk-UA" sz="1400" b="1" i="1" dirty="0" smtClean="0">
                <a:latin typeface="Times New Roman" pitchFamily="18" charset="0"/>
              </a:rPr>
              <a:t>2014</a:t>
            </a:r>
            <a:endParaRPr lang="ru-RU" sz="1400" b="1" i="1" dirty="0">
              <a:latin typeface="Times New Roman" pitchFamily="18" charset="0"/>
            </a:endParaRPr>
          </a:p>
          <a:p>
            <a:pPr marL="342900" indent="-342900" eaLnBrk="0" hangingPunct="0">
              <a:lnSpc>
                <a:spcPct val="80000"/>
              </a:lnSpc>
              <a:defRPr/>
            </a:pPr>
            <a:endParaRPr lang="en-US" sz="600" b="1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49526"/>
            <a:ext cx="7467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uk-UA" sz="3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Інформаційно-комп’ютерні </a:t>
            </a:r>
            <a:r>
              <a:rPr lang="uk-UA" sz="3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технології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356992"/>
            <a:ext cx="5716532" cy="331093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63" y="1121026"/>
            <a:ext cx="3851920" cy="3293631"/>
          </a:xfrm>
        </p:spPr>
      </p:pic>
      <p:pic>
        <p:nvPicPr>
          <p:cNvPr id="7" name="Рисунок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47" y="4969294"/>
            <a:ext cx="1979712" cy="1618638"/>
          </a:xfrm>
          <a:prstGeom prst="rect">
            <a:avLst/>
          </a:prstGeom>
        </p:spPr>
      </p:pic>
      <p:pic>
        <p:nvPicPr>
          <p:cNvPr id="8" name="Объект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948" y="1541423"/>
            <a:ext cx="2019508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76431"/>
      </p:ext>
    </p:extLst>
  </p:cSld>
  <p:clrMapOvr>
    <a:masterClrMapping/>
  </p:clrMapOvr>
  <p:transition spd="slow" advClick="0" advTm="21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371821"/>
            <a:ext cx="7467600" cy="1143000"/>
          </a:xfrm>
        </p:spPr>
        <p:txBody>
          <a:bodyPr/>
          <a:lstStyle/>
          <a:p>
            <a:pPr algn="ctr"/>
            <a:r>
              <a:rPr lang="uk-UA" sz="32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Логопедичний масаж </a:t>
            </a:r>
            <a:endParaRPr lang="uk-UA" dirty="0">
              <a:solidFill>
                <a:schemeClr val="accent2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580112" y="1340768"/>
            <a:ext cx="3168352" cy="5184576"/>
          </a:xfrm>
        </p:spPr>
        <p:txBody>
          <a:bodyPr>
            <a:normAutofit/>
          </a:bodyPr>
          <a:lstStyle/>
          <a:p>
            <a:r>
              <a:rPr lang="uk-UA" dirty="0"/>
              <a:t>Ефективний </a:t>
            </a:r>
            <a:r>
              <a:rPr lang="uk-UA" b="1" dirty="0"/>
              <a:t>масаж </a:t>
            </a:r>
            <a:r>
              <a:rPr lang="uk-UA" b="1" dirty="0" err="1"/>
              <a:t>долоней</a:t>
            </a:r>
            <a:r>
              <a:rPr lang="uk-UA" b="1" dirty="0"/>
              <a:t> </a:t>
            </a:r>
            <a:r>
              <a:rPr lang="uk-UA" dirty="0"/>
              <a:t>з використанням: кам’яних, металевих і скляних різнокольорових кульок; прищіпок; горіхів, каштанів; шестигранних олівців; трав’яних мішечків; камінців, Су-Джок терапія.</a:t>
            </a:r>
          </a:p>
          <a:p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57" y="1124744"/>
            <a:ext cx="5099331" cy="3823320"/>
          </a:xfrm>
        </p:spPr>
      </p:pic>
    </p:spTree>
    <p:extLst>
      <p:ext uri="{BB962C8B-B14F-4D97-AF65-F5344CB8AC3E}">
        <p14:creationId xmlns:p14="http://schemas.microsoft.com/office/powerpoint/2010/main" val="3635409238"/>
      </p:ext>
    </p:extLst>
  </p:cSld>
  <p:clrMapOvr>
    <a:masterClrMapping/>
  </p:clrMapOvr>
  <p:transition>
    <p:diamond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-571500"/>
            <a:ext cx="7467600" cy="1143000"/>
          </a:xfrm>
        </p:spPr>
        <p:txBody>
          <a:bodyPr/>
          <a:lstStyle/>
          <a:p>
            <a:r>
              <a:rPr lang="uk-UA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Розвиток дихання:</a:t>
            </a:r>
            <a:endParaRPr lang="uk-UA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750075" y="2060848"/>
            <a:ext cx="3657600" cy="4572000"/>
          </a:xfrm>
        </p:spPr>
        <p:txBody>
          <a:bodyPr/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Повітряне лото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4292875" cy="29452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42662"/>
            <a:ext cx="1656184" cy="1656184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074" y="2584853"/>
            <a:ext cx="3782365" cy="42731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237014"/>
            <a:ext cx="2857369" cy="258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12095"/>
      </p:ext>
    </p:extLst>
  </p:cSld>
  <p:clrMapOvr>
    <a:masterClrMapping/>
  </p:clrMapOvr>
  <p:transition>
    <p:diamond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-25955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uk-UA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Пристрій для розвитку фонематичного слуху та контрою власного мовлення</a:t>
            </a:r>
            <a:endParaRPr lang="uk-UA" dirty="0">
              <a:solidFill>
                <a:schemeClr val="accent2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43811"/>
            <a:ext cx="3774841" cy="5284778"/>
          </a:xfrm>
        </p:spPr>
      </p:pic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871051" y="1260871"/>
            <a:ext cx="3657600" cy="4572000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/>
              <a:t>Пристрій для контролю власної мови і розвитку фонематичного слуху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Toobaloo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Auditory Feedback Phone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845" y="3752274"/>
            <a:ext cx="3391606" cy="221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03177"/>
      </p:ext>
    </p:extLst>
  </p:cSld>
  <p:clrMapOvr>
    <a:masterClrMapping/>
  </p:clrMapOvr>
  <p:transition>
    <p:diamond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Способи розвитку складової</a:t>
            </a:r>
            <a:br>
              <a:rPr lang="uk-UA" sz="32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структури слова:</a:t>
            </a:r>
            <a:endParaRPr lang="uk-UA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947877"/>
            <a:ext cx="3024336" cy="291317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/>
              <a:t>Відстукування складового образу слів, фраз:</a:t>
            </a:r>
          </a:p>
          <a:p>
            <a:r>
              <a:rPr lang="uk-UA" dirty="0"/>
              <a:t>долоньками,</a:t>
            </a:r>
          </a:p>
          <a:p>
            <a:r>
              <a:rPr lang="uk-UA" dirty="0"/>
              <a:t>молоточком,</a:t>
            </a:r>
          </a:p>
          <a:p>
            <a:r>
              <a:rPr lang="uk-UA" dirty="0"/>
              <a:t>дзвіночками</a:t>
            </a:r>
          </a:p>
          <a:p>
            <a:r>
              <a:rPr lang="uk-UA" dirty="0"/>
              <a:t>натисканням на пластилінові кнопочки….</a:t>
            </a:r>
          </a:p>
          <a:p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089" y="980728"/>
            <a:ext cx="3589503" cy="477231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45" y="3861049"/>
            <a:ext cx="4708722" cy="288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17269"/>
      </p:ext>
    </p:extLst>
  </p:cSld>
  <p:clrMapOvr>
    <a:masterClrMapping/>
  </p:clrMapOvr>
  <p:transition>
    <p:diamond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5219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 err="1" smtClean="0">
                <a:latin typeface="Times New Roman" pitchFamily="18" charset="0"/>
                <a:cs typeface="Times New Roman" pitchFamily="18" charset="0"/>
              </a:rPr>
              <a:t>Игри</a:t>
            </a: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 з ліхтариком</a:t>
            </a:r>
            <a:endParaRPr lang="uk-UA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3600400" cy="480053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060848"/>
            <a:ext cx="4431230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48411"/>
      </p:ext>
    </p:extLst>
  </p:cSld>
  <p:clrMapOvr>
    <a:masterClrMapping/>
  </p:clrMapOvr>
  <p:transition spd="slow" advTm="1700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87424"/>
            <a:ext cx="8291264" cy="1143000"/>
          </a:xfrm>
        </p:spPr>
        <p:txBody>
          <a:bodyPr/>
          <a:lstStyle/>
          <a:p>
            <a:r>
              <a:rPr lang="uk-UA" b="1" dirty="0" smtClean="0">
                <a:solidFill>
                  <a:schemeClr val="accent2"/>
                </a:solidFill>
              </a:rPr>
              <a:t>Сенсорна інтеграція в логопедичній роботі</a:t>
            </a:r>
            <a:endParaRPr lang="uk-UA" b="1" dirty="0">
              <a:solidFill>
                <a:schemeClr val="accent2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312096" y="848108"/>
            <a:ext cx="8568952" cy="4873752"/>
          </a:xfrm>
        </p:spPr>
        <p:txBody>
          <a:bodyPr/>
          <a:lstStyle/>
          <a:p>
            <a:pPr marL="0" indent="0" algn="r">
              <a:buNone/>
            </a:pPr>
            <a:r>
              <a:rPr lang="uk-UA" dirty="0" smtClean="0"/>
              <a:t>Нетрадиційні ігрові прийоми з розвитку артикуляційної моторики (поєднання сенсорних </a:t>
            </a:r>
            <a:r>
              <a:rPr lang="uk-UA" dirty="0" err="1" smtClean="0"/>
              <a:t>відчуттів</a:t>
            </a:r>
            <a:r>
              <a:rPr lang="uk-UA" dirty="0" smtClean="0"/>
              <a:t>, </a:t>
            </a:r>
            <a:r>
              <a:rPr lang="uk-UA" dirty="0" err="1" smtClean="0"/>
              <a:t>самомассажу</a:t>
            </a:r>
            <a:r>
              <a:rPr lang="uk-UA" dirty="0" smtClean="0"/>
              <a:t> та розвиток артикуляційної  моторики)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51298"/>
            <a:ext cx="2880320" cy="48121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999" y="3284984"/>
            <a:ext cx="6052616" cy="334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66355"/>
      </p:ext>
    </p:extLst>
  </p:cSld>
  <p:clrMapOvr>
    <a:masterClrMapping/>
  </p:clrMapOvr>
  <p:transition>
    <p:diamond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964488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chemeClr val="accent2"/>
                </a:solidFill>
                <a:latin typeface="+mn-lt"/>
              </a:rPr>
              <a:t>Гра «Чарівні долоньки»</a:t>
            </a:r>
            <a:br>
              <a:rPr lang="uk-UA" b="1" dirty="0" smtClean="0">
                <a:solidFill>
                  <a:schemeClr val="accent2"/>
                </a:solidFill>
                <a:latin typeface="+mn-lt"/>
              </a:rPr>
            </a:br>
            <a:r>
              <a:rPr lang="uk-UA" b="1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uk-UA" sz="2700" b="1" dirty="0" smtClean="0">
                <a:solidFill>
                  <a:schemeClr val="accent2"/>
                </a:solidFill>
                <a:latin typeface="+mn-lt"/>
              </a:rPr>
              <a:t>(розвиток тактильних </a:t>
            </a:r>
            <a:r>
              <a:rPr lang="uk-UA" sz="2700" b="1" dirty="0" err="1" smtClean="0">
                <a:solidFill>
                  <a:schemeClr val="accent2"/>
                </a:solidFill>
                <a:latin typeface="+mn-lt"/>
              </a:rPr>
              <a:t>відчуттів</a:t>
            </a:r>
            <a:r>
              <a:rPr lang="uk-UA" sz="2700" b="1" dirty="0" smtClean="0">
                <a:solidFill>
                  <a:schemeClr val="accent2"/>
                </a:solidFill>
                <a:latin typeface="+mn-lt"/>
              </a:rPr>
              <a:t>)</a:t>
            </a:r>
            <a:endParaRPr lang="uk-UA" sz="2700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4455"/>
            <a:ext cx="3750443" cy="547260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049196"/>
            <a:ext cx="3207045" cy="570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183462"/>
      </p:ext>
    </p:extLst>
  </p:cSld>
  <p:clrMapOvr>
    <a:masterClrMapping/>
  </p:clrMapOvr>
  <p:transition>
    <p:diamond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548680"/>
            <a:ext cx="8820472" cy="1533239"/>
          </a:xfrm>
        </p:spPr>
        <p:txBody>
          <a:bodyPr>
            <a:normAutofit/>
          </a:bodyPr>
          <a:lstStyle/>
          <a:p>
            <a:pPr algn="r"/>
            <a:r>
              <a:rPr lang="uk-UA" b="1" dirty="0" err="1" smtClean="0">
                <a:solidFill>
                  <a:schemeClr val="accent2"/>
                </a:solidFill>
              </a:rPr>
              <a:t>Аромалото</a:t>
            </a:r>
            <a:r>
              <a:rPr lang="uk-UA" b="1" dirty="0" smtClean="0">
                <a:solidFill>
                  <a:schemeClr val="accent2"/>
                </a:solidFill>
              </a:rPr>
              <a:t/>
            </a:r>
            <a:br>
              <a:rPr lang="uk-UA" b="1" dirty="0" smtClean="0">
                <a:solidFill>
                  <a:schemeClr val="accent2"/>
                </a:solidFill>
              </a:rPr>
            </a:br>
            <a:r>
              <a:rPr lang="uk-UA" sz="1800" dirty="0" smtClean="0">
                <a:solidFill>
                  <a:schemeClr val="accent2"/>
                </a:solidFill>
              </a:rPr>
              <a:t>(розвиток сенсорного сприймання,</a:t>
            </a:r>
            <a:br>
              <a:rPr lang="uk-UA" sz="1800" dirty="0" smtClean="0">
                <a:solidFill>
                  <a:schemeClr val="accent2"/>
                </a:solidFill>
              </a:rPr>
            </a:br>
            <a:r>
              <a:rPr lang="uk-UA" sz="1800" dirty="0" smtClean="0">
                <a:solidFill>
                  <a:schemeClr val="accent2"/>
                </a:solidFill>
              </a:rPr>
              <a:t> уяви, асоціативного мислення)</a:t>
            </a:r>
            <a:endParaRPr lang="uk-UA" sz="1800" dirty="0">
              <a:solidFill>
                <a:schemeClr val="accent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5" y="188640"/>
            <a:ext cx="3581298" cy="592820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798451"/>
            <a:ext cx="5256584" cy="303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18420"/>
      </p:ext>
    </p:extLst>
  </p:cSld>
  <p:clrMapOvr>
    <a:masterClrMapping/>
  </p:clrMapOvr>
  <p:transition>
    <p:diamond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11560" y="1844824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err="1" smtClean="0">
                <a:solidFill>
                  <a:srgbClr val="C00000"/>
                </a:solidFill>
              </a:rPr>
              <a:t>Дякую</a:t>
            </a:r>
            <a:r>
              <a:rPr lang="ru-RU" sz="3600" b="1" dirty="0" smtClean="0">
                <a:solidFill>
                  <a:srgbClr val="C00000"/>
                </a:solidFill>
              </a:rPr>
              <a:t> за </a:t>
            </a:r>
            <a:r>
              <a:rPr lang="ru-RU" sz="3600" b="1" dirty="0" err="1" smtClean="0">
                <a:solidFill>
                  <a:srgbClr val="C00000"/>
                </a:solidFill>
              </a:rPr>
              <a:t>увагу</a:t>
            </a:r>
            <a:r>
              <a:rPr lang="ru-RU" sz="3600" b="1" dirty="0" smtClean="0">
                <a:solidFill>
                  <a:srgbClr val="C00000"/>
                </a:solidFill>
              </a:rPr>
              <a:t>!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021545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pring-flowe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077200" cy="685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uk-UA" sz="24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Дипломи та нагороди:</a:t>
            </a:r>
            <a:endParaRPr lang="ru-RU" sz="2400" b="1" i="1" dirty="0" smtClean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9600" y="914400"/>
            <a:ext cx="5486400" cy="52117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uk-UA" sz="1600" dirty="0" smtClean="0"/>
          </a:p>
          <a:p>
            <a:pPr eaLnBrk="1" hangingPunct="1">
              <a:buNone/>
              <a:defRPr/>
            </a:pPr>
            <a:endParaRPr lang="uk-UA" sz="2400" dirty="0" smtClean="0"/>
          </a:p>
        </p:txBody>
      </p:sp>
      <p:sp>
        <p:nvSpPr>
          <p:cNvPr id="11269" name="AutoShape 52"/>
          <p:cNvSpPr>
            <a:spLocks noChangeArrowheads="1"/>
          </p:cNvSpPr>
          <p:nvPr/>
        </p:nvSpPr>
        <p:spPr bwMode="gray">
          <a:xfrm>
            <a:off x="304800" y="914400"/>
            <a:ext cx="8382000" cy="5410252"/>
          </a:xfrm>
          <a:prstGeom prst="roundRect">
            <a:avLst>
              <a:gd name="adj" fmla="val 19287"/>
            </a:avLst>
          </a:prstGeom>
          <a:noFill/>
          <a:ln w="5715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</a:pPr>
            <a:endParaRPr lang="en-US" sz="600" b="1"/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8382000" y="62484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/>
          </a:p>
        </p:txBody>
      </p:sp>
      <p:pic>
        <p:nvPicPr>
          <p:cNvPr id="11273" name="Picture 9" descr="5c690ec963eb"/>
          <p:cNvPicPr>
            <a:picLocks noChangeAspect="1" noChangeArrowheads="1"/>
          </p:cNvPicPr>
          <p:nvPr/>
        </p:nvPicPr>
        <p:blipFill>
          <a:blip r:embed="rId3" cstate="print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419600"/>
            <a:ext cx="1223963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04800" y="6431756"/>
            <a:ext cx="19050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 sz="9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853651" y="44750"/>
            <a:ext cx="2353996" cy="3315936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Рисунок 11"/>
          <p:cNvPicPr/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119386" y="2924944"/>
            <a:ext cx="2368360" cy="3212705"/>
          </a:xfrm>
          <a:prstGeom prst="rect">
            <a:avLst/>
          </a:prstGeom>
          <a:ln w="57150" cap="rnd">
            <a:solidFill>
              <a:srgbClr val="7030A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71" y="1128020"/>
            <a:ext cx="3146402" cy="44452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589" y="1972776"/>
            <a:ext cx="2852305" cy="4029723"/>
          </a:xfrm>
          <a:prstGeom prst="rect">
            <a:avLst/>
          </a:prstGeo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1 -0.07592 L 0.54966 -0.74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08" y="-3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966 -0.7493 L 0.90799 -1.038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-0.08704 L 0.54965 -0.856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92" y="-3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966 -0.85625 L 0.90799 -1.038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pring-flowe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107487"/>
            <a:ext cx="8077200" cy="685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uk-UA" sz="24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самоосвіта:</a:t>
            </a:r>
            <a:endParaRPr lang="ru-RU" sz="2400" b="1" i="1" dirty="0" smtClean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9600" y="914400"/>
            <a:ext cx="5486400" cy="52117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uk-UA" sz="1600" dirty="0" smtClean="0"/>
          </a:p>
          <a:p>
            <a:pPr eaLnBrk="1" hangingPunct="1">
              <a:buNone/>
              <a:defRPr/>
            </a:pPr>
            <a:endParaRPr lang="uk-UA" sz="2400" dirty="0" smtClean="0"/>
          </a:p>
        </p:txBody>
      </p:sp>
      <p:sp>
        <p:nvSpPr>
          <p:cNvPr id="11269" name="AutoShape 52"/>
          <p:cNvSpPr>
            <a:spLocks noChangeArrowheads="1"/>
          </p:cNvSpPr>
          <p:nvPr/>
        </p:nvSpPr>
        <p:spPr bwMode="gray">
          <a:xfrm>
            <a:off x="304800" y="914400"/>
            <a:ext cx="8382000" cy="5410252"/>
          </a:xfrm>
          <a:prstGeom prst="roundRect">
            <a:avLst>
              <a:gd name="adj" fmla="val 19287"/>
            </a:avLst>
          </a:prstGeom>
          <a:noFill/>
          <a:ln w="5715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</a:pPr>
            <a:endParaRPr lang="en-US" sz="600" b="1"/>
          </a:p>
        </p:txBody>
      </p:sp>
      <p:pic>
        <p:nvPicPr>
          <p:cNvPr id="11273" name="Picture 9" descr="5c690ec963eb"/>
          <p:cNvPicPr>
            <a:picLocks noChangeAspect="1" noChangeArrowheads="1"/>
          </p:cNvPicPr>
          <p:nvPr/>
        </p:nvPicPr>
        <p:blipFill>
          <a:blip r:embed="rId3" cstate="print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419600"/>
            <a:ext cx="1223963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04800" y="6431756"/>
            <a:ext cx="19050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 sz="9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7" y="3953707"/>
            <a:ext cx="3922186" cy="27761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442" y="70573"/>
            <a:ext cx="2982458" cy="42136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8" y="611222"/>
            <a:ext cx="4572000" cy="32361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623" y="3667723"/>
            <a:ext cx="4528777" cy="320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65778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5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-1000164" y="0"/>
            <a:ext cx="11201401" cy="7000876"/>
          </a:xfr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70648" cy="114300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chemeClr val="tx1"/>
                </a:solidFill>
              </a:rPr>
              <a:t>Проблема </a:t>
            </a:r>
            <a:r>
              <a:rPr lang="ru-RU" sz="2000" b="1" dirty="0" err="1" smtClean="0">
                <a:solidFill>
                  <a:schemeClr val="tx1"/>
                </a:solidFill>
              </a:rPr>
              <a:t>порушення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</a:rPr>
              <a:t>усного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</a:rPr>
              <a:t>мовлення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</a:rPr>
              <a:t>дошкільників</a:t>
            </a:r>
            <a:r>
              <a:rPr lang="ru-RU" sz="2000" b="1" dirty="0" smtClean="0">
                <a:solidFill>
                  <a:schemeClr val="tx1"/>
                </a:solidFill>
              </a:rPr>
              <a:t> – одна </a:t>
            </a:r>
            <a:r>
              <a:rPr lang="ru-RU" sz="2000" b="1" dirty="0" err="1" smtClean="0">
                <a:solidFill>
                  <a:schemeClr val="tx1"/>
                </a:solidFill>
              </a:rPr>
              <a:t>із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</a:rPr>
              <a:t>найактуальніших</a:t>
            </a:r>
            <a:r>
              <a:rPr lang="ru-RU" sz="2000" b="1" dirty="0" smtClean="0">
                <a:solidFill>
                  <a:schemeClr val="tx1"/>
                </a:solidFill>
              </a:rPr>
              <a:t> проблем </a:t>
            </a:r>
            <a:r>
              <a:rPr lang="ru-RU" sz="2000" b="1" dirty="0" err="1" smtClean="0">
                <a:solidFill>
                  <a:schemeClr val="tx1"/>
                </a:solidFill>
              </a:rPr>
              <a:t>дошкільної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</a:rPr>
              <a:t>освіти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785786" y="2243118"/>
            <a:ext cx="7142062" cy="461488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ru-RU" b="1" dirty="0" smtClean="0"/>
              <a:t>      </a:t>
            </a:r>
            <a:r>
              <a:rPr lang="ru-RU" b="1" dirty="0" err="1" smtClean="0"/>
              <a:t>Мої</a:t>
            </a:r>
            <a:r>
              <a:rPr lang="ru-RU" b="1" dirty="0" smtClean="0"/>
              <a:t> </a:t>
            </a:r>
            <a:r>
              <a:rPr lang="ru-RU" b="1" dirty="0" err="1" smtClean="0"/>
              <a:t>задачі</a:t>
            </a:r>
            <a:r>
              <a:rPr lang="ru-RU" b="1" dirty="0" smtClean="0"/>
              <a:t>:</a:t>
            </a:r>
          </a:p>
          <a:p>
            <a:r>
              <a:rPr lang="ru-RU" dirty="0" err="1" smtClean="0"/>
              <a:t>Подолання</a:t>
            </a:r>
            <a:r>
              <a:rPr lang="ru-RU" dirty="0" smtClean="0"/>
              <a:t> </a:t>
            </a:r>
            <a:r>
              <a:rPr lang="ru-RU" dirty="0" err="1" smtClean="0"/>
              <a:t>порушень</a:t>
            </a:r>
            <a:r>
              <a:rPr lang="ru-RU" dirty="0" smtClean="0"/>
              <a:t> </a:t>
            </a:r>
            <a:r>
              <a:rPr lang="ru-RU" dirty="0" err="1" smtClean="0"/>
              <a:t>усного</a:t>
            </a:r>
            <a:r>
              <a:rPr lang="ru-RU" dirty="0" smtClean="0"/>
              <a:t> </a:t>
            </a:r>
            <a:r>
              <a:rPr lang="ru-RU" dirty="0" err="1" smtClean="0"/>
              <a:t>мовлення</a:t>
            </a:r>
            <a:r>
              <a:rPr lang="ru-RU" dirty="0" smtClean="0"/>
              <a:t> </a:t>
            </a:r>
            <a:r>
              <a:rPr lang="ru-RU" dirty="0" err="1" smtClean="0"/>
              <a:t>дітей</a:t>
            </a:r>
            <a:r>
              <a:rPr lang="ru-RU" dirty="0" smtClean="0"/>
              <a:t> </a:t>
            </a:r>
            <a:r>
              <a:rPr lang="ru-RU" dirty="0" err="1" smtClean="0"/>
              <a:t>дошкільного</a:t>
            </a:r>
            <a:r>
              <a:rPr lang="ru-RU" dirty="0" smtClean="0"/>
              <a:t> </a:t>
            </a:r>
            <a:r>
              <a:rPr lang="ru-RU" dirty="0" err="1" smtClean="0"/>
              <a:t>віку</a:t>
            </a:r>
            <a:endParaRPr lang="ru-RU" dirty="0" smtClean="0"/>
          </a:p>
          <a:p>
            <a:r>
              <a:rPr lang="ru-RU" dirty="0" err="1" smtClean="0"/>
              <a:t>Попередження</a:t>
            </a:r>
            <a:r>
              <a:rPr lang="ru-RU" dirty="0" smtClean="0"/>
              <a:t> </a:t>
            </a:r>
            <a:r>
              <a:rPr lang="ru-RU" dirty="0" err="1" smtClean="0"/>
              <a:t>розладів</a:t>
            </a:r>
            <a:r>
              <a:rPr lang="ru-RU" dirty="0" smtClean="0"/>
              <a:t> </a:t>
            </a:r>
            <a:r>
              <a:rPr lang="ru-RU" dirty="0" err="1" smtClean="0"/>
              <a:t>мовлення</a:t>
            </a:r>
            <a:endParaRPr lang="ru-RU" dirty="0" smtClean="0"/>
          </a:p>
          <a:p>
            <a:r>
              <a:rPr lang="ru-RU" dirty="0" err="1" smtClean="0"/>
              <a:t>Допомагати</a:t>
            </a:r>
            <a:r>
              <a:rPr lang="ru-RU" dirty="0" smtClean="0"/>
              <a:t> </a:t>
            </a:r>
            <a:r>
              <a:rPr lang="ru-RU" dirty="0" err="1" smtClean="0"/>
              <a:t>прагненню</a:t>
            </a:r>
            <a:r>
              <a:rPr lang="ru-RU" dirty="0" smtClean="0"/>
              <a:t> </a:t>
            </a:r>
            <a:r>
              <a:rPr lang="ru-RU" dirty="0" err="1" smtClean="0"/>
              <a:t>дитини</a:t>
            </a:r>
            <a:r>
              <a:rPr lang="ru-RU" dirty="0" smtClean="0"/>
              <a:t> в </a:t>
            </a:r>
            <a:r>
              <a:rPr lang="ru-RU" dirty="0" err="1" smtClean="0"/>
              <a:t>подоланні</a:t>
            </a:r>
            <a:r>
              <a:rPr lang="ru-RU" dirty="0" smtClean="0"/>
              <a:t> </a:t>
            </a:r>
            <a:r>
              <a:rPr lang="ru-RU" dirty="0" err="1" smtClean="0"/>
              <a:t>мовленнєвих</a:t>
            </a:r>
            <a:r>
              <a:rPr lang="ru-RU" dirty="0" smtClean="0"/>
              <a:t> </a:t>
            </a:r>
            <a:r>
              <a:rPr lang="ru-RU" dirty="0" err="1" smtClean="0"/>
              <a:t>вад</a:t>
            </a:r>
            <a:endParaRPr lang="ru-RU" dirty="0" smtClean="0"/>
          </a:p>
          <a:p>
            <a:r>
              <a:rPr lang="ru-RU" dirty="0" err="1" smtClean="0"/>
              <a:t>Розробляти</a:t>
            </a:r>
            <a:r>
              <a:rPr lang="ru-RU" dirty="0" smtClean="0"/>
              <a:t> та </a:t>
            </a:r>
            <a:r>
              <a:rPr lang="ru-RU" dirty="0" err="1" smtClean="0"/>
              <a:t>вдосконалювати</a:t>
            </a:r>
            <a:r>
              <a:rPr lang="ru-RU" dirty="0" smtClean="0"/>
              <a:t> </a:t>
            </a:r>
            <a:r>
              <a:rPr lang="ru-RU" dirty="0" err="1" smtClean="0"/>
              <a:t>методи</a:t>
            </a:r>
            <a:r>
              <a:rPr lang="ru-RU" dirty="0" smtClean="0"/>
              <a:t> </a:t>
            </a:r>
            <a:r>
              <a:rPr lang="ru-RU" dirty="0" err="1" smtClean="0"/>
              <a:t>логопедичної</a:t>
            </a:r>
            <a:r>
              <a:rPr lang="ru-RU" dirty="0" smtClean="0"/>
              <a:t> </a:t>
            </a:r>
            <a:r>
              <a:rPr lang="ru-RU" dirty="0" err="1" smtClean="0"/>
              <a:t>роботи</a:t>
            </a:r>
            <a:r>
              <a:rPr lang="ru-RU" dirty="0" smtClean="0"/>
              <a:t> </a:t>
            </a:r>
            <a:r>
              <a:rPr lang="ru-RU" dirty="0" err="1" smtClean="0"/>
              <a:t>згідно</a:t>
            </a:r>
            <a:r>
              <a:rPr lang="ru-RU" dirty="0" smtClean="0"/>
              <a:t> з </a:t>
            </a:r>
            <a:r>
              <a:rPr lang="ru-RU" dirty="0" err="1" smtClean="0"/>
              <a:t>можливостями</a:t>
            </a:r>
            <a:r>
              <a:rPr lang="ru-RU" dirty="0" smtClean="0"/>
              <a:t>, потребами та </a:t>
            </a:r>
            <a:r>
              <a:rPr lang="ru-RU" dirty="0" err="1" smtClean="0"/>
              <a:t>інтересами</a:t>
            </a:r>
            <a:r>
              <a:rPr lang="ru-RU" dirty="0" smtClean="0"/>
              <a:t> </a:t>
            </a:r>
            <a:r>
              <a:rPr lang="ru-RU" dirty="0" err="1" smtClean="0"/>
              <a:t>дошкільників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AutoShape 52"/>
          <p:cNvSpPr>
            <a:spLocks noChangeArrowheads="1"/>
          </p:cNvSpPr>
          <p:nvPr/>
        </p:nvSpPr>
        <p:spPr bwMode="gray">
          <a:xfrm>
            <a:off x="571472" y="214290"/>
            <a:ext cx="7429552" cy="1571636"/>
          </a:xfrm>
          <a:prstGeom prst="roundRect">
            <a:avLst>
              <a:gd name="adj" fmla="val 42523"/>
            </a:avLst>
          </a:prstGeom>
          <a:noFill/>
          <a:ln w="5715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</a:pPr>
            <a:endParaRPr lang="en-US" sz="600" b="1"/>
          </a:p>
        </p:txBody>
      </p:sp>
      <p:sp>
        <p:nvSpPr>
          <p:cNvPr id="10" name="AutoShape 52"/>
          <p:cNvSpPr>
            <a:spLocks noChangeArrowheads="1"/>
          </p:cNvSpPr>
          <p:nvPr/>
        </p:nvSpPr>
        <p:spPr bwMode="gray">
          <a:xfrm>
            <a:off x="357158" y="2000240"/>
            <a:ext cx="7858180" cy="4597112"/>
          </a:xfrm>
          <a:prstGeom prst="roundRect">
            <a:avLst>
              <a:gd name="adj" fmla="val 31148"/>
            </a:avLst>
          </a:prstGeom>
          <a:noFill/>
          <a:ln w="5715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</a:pPr>
            <a:endParaRPr lang="en-US" sz="600" b="1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images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32243"/>
            <a:ext cx="9144000" cy="7322486"/>
          </a:xfrm>
          <a:prstGeom prst="rect">
            <a:avLst/>
          </a:prstGeom>
        </p:spPr>
      </p:pic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500034" y="357166"/>
            <a:ext cx="6072230" cy="19716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</a:t>
            </a:r>
            <a:r>
              <a:rPr lang="ru-RU" sz="2800" b="1" dirty="0" err="1" smtClean="0">
                <a:latin typeface="Monotype Corsiva" pitchFamily="66" charset="0"/>
              </a:rPr>
              <a:t>Педагогічне</a:t>
            </a:r>
            <a:r>
              <a:rPr lang="ru-RU" sz="2800" b="1" dirty="0" smtClean="0">
                <a:latin typeface="Monotype Corsiva" pitchFamily="66" charset="0"/>
              </a:rPr>
              <a:t> кредо:</a:t>
            </a:r>
          </a:p>
          <a:p>
            <a:pPr>
              <a:buNone/>
            </a:pPr>
            <a:r>
              <a:rPr lang="ru-RU" sz="1800" b="1" i="1" dirty="0"/>
              <a:t>                          "</a:t>
            </a:r>
            <a:r>
              <a:rPr lang="ru-RU" sz="1800" b="1" i="1" dirty="0" err="1"/>
              <a:t>Якщо</a:t>
            </a:r>
            <a:r>
              <a:rPr lang="ru-RU" sz="1800" b="1" i="1" dirty="0"/>
              <a:t> </a:t>
            </a:r>
            <a:r>
              <a:rPr lang="ru-RU" sz="1800" b="1" i="1" dirty="0" err="1"/>
              <a:t>вчитель</a:t>
            </a:r>
            <a:r>
              <a:rPr lang="ru-RU" sz="1800" b="1" i="1" dirty="0"/>
              <a:t> </a:t>
            </a:r>
            <a:r>
              <a:rPr lang="ru-RU" sz="1800" b="1" i="1" dirty="0" err="1"/>
              <a:t>поєднує</a:t>
            </a:r>
            <a:r>
              <a:rPr lang="ru-RU" sz="1800" b="1" i="1" dirty="0"/>
              <a:t> в </a:t>
            </a:r>
            <a:r>
              <a:rPr lang="ru-RU" sz="1800" b="1" i="1" dirty="0" err="1"/>
              <a:t>собі</a:t>
            </a:r>
            <a:r>
              <a:rPr lang="ru-RU" sz="1800" b="1" i="1" dirty="0"/>
              <a:t> </a:t>
            </a:r>
            <a:r>
              <a:rPr lang="ru-RU" sz="1800" b="1" i="1" dirty="0" err="1"/>
              <a:t>любов</a:t>
            </a:r>
            <a:r>
              <a:rPr lang="ru-RU" sz="1800" b="1" i="1" dirty="0"/>
              <a:t> до </a:t>
            </a:r>
            <a:r>
              <a:rPr lang="ru-RU" sz="1800" b="1" i="1" dirty="0" err="1"/>
              <a:t>справи</a:t>
            </a:r>
            <a:r>
              <a:rPr lang="ru-RU" sz="1800" b="1" i="1" dirty="0"/>
              <a:t> і до </a:t>
            </a:r>
            <a:r>
              <a:rPr lang="ru-RU" sz="1800" b="1" i="1" dirty="0" err="1" smtClean="0"/>
              <a:t>дитини</a:t>
            </a:r>
            <a:r>
              <a:rPr lang="ru-RU" sz="1800" b="1" i="1" dirty="0" smtClean="0"/>
              <a:t>, </a:t>
            </a:r>
            <a:r>
              <a:rPr lang="ru-RU" sz="1800" b="1" i="1" dirty="0" err="1"/>
              <a:t>він</a:t>
            </a:r>
            <a:r>
              <a:rPr lang="ru-RU" sz="1800" b="1" i="1" dirty="0"/>
              <a:t> - </a:t>
            </a:r>
            <a:r>
              <a:rPr lang="ru-RU" sz="1800" b="1" i="1" dirty="0" err="1"/>
              <a:t>досконалий</a:t>
            </a:r>
            <a:r>
              <a:rPr lang="ru-RU" sz="1800" b="1" i="1" dirty="0"/>
              <a:t> учитель"</a:t>
            </a:r>
            <a:endParaRPr lang="ru-RU" sz="1800" b="1" dirty="0"/>
          </a:p>
          <a:p>
            <a:pPr>
              <a:buNone/>
            </a:pPr>
            <a:r>
              <a:rPr lang="ru-RU" sz="1800" dirty="0" smtClean="0"/>
              <a:t>.</a:t>
            </a:r>
            <a:endParaRPr lang="ru-RU" sz="1800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2"/>
          </p:nvPr>
        </p:nvSpPr>
        <p:spPr>
          <a:xfrm>
            <a:off x="714348" y="2928934"/>
            <a:ext cx="7213500" cy="28043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b="1" dirty="0" smtClean="0">
                <a:latin typeface="Monotype Corsiva" pitchFamily="66" charset="0"/>
              </a:rPr>
              <a:t>Тема </a:t>
            </a:r>
            <a:r>
              <a:rPr lang="ru-RU" sz="4400" b="1" dirty="0" err="1" smtClean="0">
                <a:latin typeface="Monotype Corsiva" pitchFamily="66" charset="0"/>
              </a:rPr>
              <a:t>самоосвіти</a:t>
            </a:r>
            <a:r>
              <a:rPr lang="ru-RU" sz="4400" b="1" dirty="0" smtClean="0">
                <a:latin typeface="Monotype Corsiva" pitchFamily="66" charset="0"/>
              </a:rPr>
              <a:t>:</a:t>
            </a:r>
          </a:p>
          <a:p>
            <a:pPr algn="ctr">
              <a:buNone/>
            </a:pPr>
            <a:r>
              <a:rPr lang="ru-RU" sz="3600" b="1" dirty="0" smtClean="0"/>
              <a:t>«</a:t>
            </a:r>
            <a:r>
              <a:rPr lang="ru-RU" sz="3600" b="1" dirty="0" err="1" smtClean="0"/>
              <a:t>Використання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інноваційних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технологій</a:t>
            </a:r>
            <a:r>
              <a:rPr lang="ru-RU" sz="3600" b="1" dirty="0" smtClean="0"/>
              <a:t> для </a:t>
            </a:r>
            <a:r>
              <a:rPr lang="ru-RU" sz="3600" b="1" dirty="0" err="1" smtClean="0"/>
              <a:t>розвитку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мовлення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дітей</a:t>
            </a:r>
            <a:r>
              <a:rPr lang="ru-RU" sz="3600" b="1" dirty="0" smtClean="0"/>
              <a:t>»</a:t>
            </a:r>
            <a:endParaRPr lang="ru-RU" sz="3600" b="1" dirty="0"/>
          </a:p>
        </p:txBody>
      </p:sp>
      <p:sp>
        <p:nvSpPr>
          <p:cNvPr id="14" name="AutoShape 52"/>
          <p:cNvSpPr>
            <a:spLocks noChangeArrowheads="1"/>
          </p:cNvSpPr>
          <p:nvPr/>
        </p:nvSpPr>
        <p:spPr bwMode="gray">
          <a:xfrm>
            <a:off x="357158" y="214290"/>
            <a:ext cx="6643734" cy="1857364"/>
          </a:xfrm>
          <a:prstGeom prst="roundRect">
            <a:avLst>
              <a:gd name="adj" fmla="val 36262"/>
            </a:avLst>
          </a:prstGeom>
          <a:noFill/>
          <a:ln w="5715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</a:pPr>
            <a:endParaRPr lang="en-US" sz="600" b="1"/>
          </a:p>
        </p:txBody>
      </p:sp>
      <p:sp>
        <p:nvSpPr>
          <p:cNvPr id="15" name="AutoShape 52"/>
          <p:cNvSpPr>
            <a:spLocks noChangeArrowheads="1"/>
          </p:cNvSpPr>
          <p:nvPr/>
        </p:nvSpPr>
        <p:spPr bwMode="gray">
          <a:xfrm>
            <a:off x="533400" y="2428868"/>
            <a:ext cx="7610500" cy="3952460"/>
          </a:xfrm>
          <a:prstGeom prst="roundRect">
            <a:avLst>
              <a:gd name="adj" fmla="val 42523"/>
            </a:avLst>
          </a:prstGeom>
          <a:noFill/>
          <a:ln w="57150" algn="ctr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</a:pPr>
            <a:endParaRPr lang="en-US" sz="600" b="1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7511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Інноваційні технології</a:t>
            </a:r>
            <a:br>
              <a:rPr lang="uk-UA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algn="ctr">
              <a:lnSpc>
                <a:spcPct val="150000"/>
              </a:lnSpc>
              <a:buNone/>
              <a:defRPr/>
            </a:pPr>
            <a:r>
              <a:rPr lang="uk-UA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 впроваджені </a:t>
            </a:r>
            <a:r>
              <a:rPr lang="uk-UA" sz="48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нові </a:t>
            </a:r>
            <a:r>
              <a:rPr lang="uk-UA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ефективні методи, прийоми, форми та інструменти роботи для організації спільної діяльності педагога та дитини. Інноваційні технології сприяють включенню в роботу збережених та активізацію порушених психічних функцій, а також для підвищення ефективності начального процесу.</a:t>
            </a:r>
          </a:p>
          <a:p>
            <a:pPr algn="ctr">
              <a:lnSpc>
                <a:spcPct val="150000"/>
              </a:lnSpc>
              <a:buNone/>
              <a:defRPr/>
            </a:pPr>
            <a:endParaRPr lang="uk-UA" sz="47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19031"/>
            <a:ext cx="1250373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70908843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авнобедренный треугольник 12"/>
          <p:cNvSpPr/>
          <p:nvPr/>
        </p:nvSpPr>
        <p:spPr>
          <a:xfrm rot="10800000">
            <a:off x="0" y="0"/>
            <a:ext cx="9144000" cy="2667000"/>
          </a:xfrm>
          <a:prstGeom prst="triangle">
            <a:avLst/>
          </a:prstGeom>
          <a:ln w="38100">
            <a:solidFill>
              <a:srgbClr val="660066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6853262" cy="939784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ІННОВАЦІЙНІ ТЕХНОЛОГІЇ В ЛОГОПЕДІЇ </a:t>
            </a:r>
            <a:r>
              <a:rPr lang="ru-RU" b="1" dirty="0" smtClean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2000" dirty="0" smtClean="0"/>
          </a:p>
          <a:p>
            <a:pPr algn="ctr">
              <a:buNone/>
            </a:pPr>
            <a:endParaRPr lang="ru-RU" sz="2000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1800" dirty="0" smtClean="0"/>
          </a:p>
          <a:p>
            <a:pPr algn="ctr">
              <a:buNone/>
            </a:pPr>
            <a:endParaRPr lang="ru-RU" sz="1800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8" name="24-конечная звезда 7"/>
          <p:cNvSpPr/>
          <p:nvPr/>
        </p:nvSpPr>
        <p:spPr>
          <a:xfrm>
            <a:off x="-416130" y="1168191"/>
            <a:ext cx="4414862" cy="2707649"/>
          </a:xfrm>
          <a:prstGeom prst="star24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uk-UA" sz="2000" dirty="0"/>
              <a:t>арт</a:t>
            </a:r>
            <a:r>
              <a:rPr lang="uk-UA" dirty="0"/>
              <a:t> - </a:t>
            </a:r>
            <a:r>
              <a:rPr lang="uk-UA" sz="2000" dirty="0"/>
              <a:t>терапевтичні</a:t>
            </a:r>
            <a:r>
              <a:rPr lang="uk-UA" dirty="0"/>
              <a:t> </a:t>
            </a:r>
            <a:r>
              <a:rPr lang="uk-UA" sz="2000" dirty="0"/>
              <a:t>технології</a:t>
            </a:r>
            <a:endParaRPr lang="ru-RU" sz="2000" b="1" dirty="0" smtClean="0"/>
          </a:p>
        </p:txBody>
      </p:sp>
      <p:sp>
        <p:nvSpPr>
          <p:cNvPr id="10" name="24-конечная звезда 9"/>
          <p:cNvSpPr/>
          <p:nvPr/>
        </p:nvSpPr>
        <p:spPr>
          <a:xfrm>
            <a:off x="2843808" y="3084138"/>
            <a:ext cx="3521371" cy="2434832"/>
          </a:xfrm>
          <a:prstGeom prst="star24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uk-UA" sz="2000" dirty="0"/>
              <a:t>мнемотехніка</a:t>
            </a:r>
            <a:endParaRPr lang="ru-RU" sz="2000" dirty="0" smtClean="0"/>
          </a:p>
        </p:txBody>
      </p:sp>
      <p:sp>
        <p:nvSpPr>
          <p:cNvPr id="11" name="24-конечная звезда 10"/>
          <p:cNvSpPr/>
          <p:nvPr/>
        </p:nvSpPr>
        <p:spPr>
          <a:xfrm>
            <a:off x="5312080" y="4019008"/>
            <a:ext cx="4084456" cy="2708920"/>
          </a:xfrm>
          <a:prstGeom prst="star24">
            <a:avLst/>
          </a:prstGeom>
          <a:solidFill>
            <a:srgbClr val="CC33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uk-UA" sz="2000" dirty="0"/>
              <a:t>тілесно</a:t>
            </a:r>
            <a:r>
              <a:rPr lang="uk-UA" dirty="0"/>
              <a:t> </a:t>
            </a:r>
            <a:r>
              <a:rPr lang="uk-UA" sz="2000" dirty="0"/>
              <a:t>орієнтовані</a:t>
            </a:r>
            <a:r>
              <a:rPr lang="uk-UA" dirty="0"/>
              <a:t> </a:t>
            </a:r>
            <a:r>
              <a:rPr lang="uk-UA" sz="2000" dirty="0"/>
              <a:t>техніки</a:t>
            </a:r>
            <a:endParaRPr lang="ru-RU" sz="2000" dirty="0"/>
          </a:p>
        </p:txBody>
      </p:sp>
      <p:sp>
        <p:nvSpPr>
          <p:cNvPr id="12" name="24-конечная звезда 11"/>
          <p:cNvSpPr/>
          <p:nvPr/>
        </p:nvSpPr>
        <p:spPr>
          <a:xfrm>
            <a:off x="5193090" y="912497"/>
            <a:ext cx="4416552" cy="3197336"/>
          </a:xfrm>
          <a:prstGeom prst="star24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uk-UA"/>
              <a:t>сучасні технології логопедичного і пальцевого масажу, су-джок терапія</a:t>
            </a:r>
            <a:endParaRPr lang="ru-RU" dirty="0"/>
          </a:p>
        </p:txBody>
      </p:sp>
      <p:sp>
        <p:nvSpPr>
          <p:cNvPr id="5" name="16-конечная звезда 4"/>
          <p:cNvSpPr/>
          <p:nvPr/>
        </p:nvSpPr>
        <p:spPr>
          <a:xfrm>
            <a:off x="301752" y="4096441"/>
            <a:ext cx="3315002" cy="2597849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/>
              <a:t>інформаційні</a:t>
            </a:r>
            <a:r>
              <a:rPr lang="uk-UA" dirty="0"/>
              <a:t> </a:t>
            </a:r>
            <a:r>
              <a:rPr lang="uk-UA" sz="2000" dirty="0"/>
              <a:t>технології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pPr algn="ctr"/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 rotWithShape="0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Види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 rotWithShape="0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арт-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 rotWithShape="0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терапії</a:t>
            </a:r>
            <a:endParaRPr lang="uk-UA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28800"/>
            <a:ext cx="8352928" cy="4752528"/>
          </a:xfrm>
        </p:spPr>
        <p:txBody>
          <a:bodyPr>
            <a:normAutofit fontScale="92500" lnSpcReduction="20000"/>
          </a:bodyPr>
          <a:lstStyle/>
          <a:p>
            <a:r>
              <a:rPr lang="uk-UA" dirty="0" smtClean="0"/>
              <a:t>музикотерапія </a:t>
            </a:r>
            <a:r>
              <a:rPr lang="uk-UA" dirty="0"/>
              <a:t>(</a:t>
            </a:r>
            <a:r>
              <a:rPr lang="uk-UA" dirty="0" err="1"/>
              <a:t>вокалотерапія</a:t>
            </a:r>
            <a:r>
              <a:rPr lang="uk-UA" dirty="0"/>
              <a:t>, гра на музичних інструментах); </a:t>
            </a:r>
            <a:endParaRPr lang="uk-UA" dirty="0" smtClean="0"/>
          </a:p>
          <a:p>
            <a:r>
              <a:rPr lang="uk-UA" dirty="0" err="1" smtClean="0"/>
              <a:t>ізо-терапія</a:t>
            </a:r>
            <a:r>
              <a:rPr lang="uk-UA" dirty="0" smtClean="0"/>
              <a:t> </a:t>
            </a:r>
            <a:r>
              <a:rPr lang="uk-UA" dirty="0"/>
              <a:t>(нетрадиційні техніки малювання); </a:t>
            </a:r>
            <a:endParaRPr lang="uk-UA" dirty="0" smtClean="0"/>
          </a:p>
          <a:p>
            <a:r>
              <a:rPr lang="uk-UA" dirty="0" err="1" smtClean="0"/>
              <a:t>кінезіотерапія</a:t>
            </a:r>
            <a:r>
              <a:rPr lang="uk-UA" dirty="0" smtClean="0"/>
              <a:t> </a:t>
            </a:r>
            <a:r>
              <a:rPr lang="uk-UA" dirty="0"/>
              <a:t>(</a:t>
            </a:r>
            <a:r>
              <a:rPr lang="uk-UA" dirty="0" smtClean="0"/>
              <a:t>тілесно-орієнтована </a:t>
            </a:r>
            <a:r>
              <a:rPr lang="uk-UA" dirty="0"/>
              <a:t>терапія, розвиток </a:t>
            </a:r>
            <a:r>
              <a:rPr lang="uk-UA" dirty="0" err="1" smtClean="0"/>
              <a:t>міжпівкульної</a:t>
            </a:r>
            <a:r>
              <a:rPr lang="uk-UA" dirty="0" smtClean="0"/>
              <a:t> </a:t>
            </a:r>
            <a:r>
              <a:rPr lang="uk-UA" dirty="0"/>
              <a:t>взаємодії, </a:t>
            </a:r>
            <a:r>
              <a:rPr lang="uk-UA" dirty="0" err="1"/>
              <a:t>логоритміка</a:t>
            </a:r>
            <a:r>
              <a:rPr lang="uk-UA" dirty="0"/>
              <a:t>, </a:t>
            </a:r>
            <a:r>
              <a:rPr lang="uk-UA" dirty="0" err="1"/>
              <a:t>психогімнастика</a:t>
            </a:r>
            <a:r>
              <a:rPr lang="uk-UA" dirty="0"/>
              <a:t>); </a:t>
            </a:r>
            <a:endParaRPr lang="uk-UA" dirty="0" smtClean="0"/>
          </a:p>
          <a:p>
            <a:r>
              <a:rPr lang="uk-UA" dirty="0" err="1" smtClean="0"/>
              <a:t>казкотерапія</a:t>
            </a:r>
            <a:r>
              <a:rPr lang="uk-UA" dirty="0"/>
              <a:t>, </a:t>
            </a:r>
            <a:r>
              <a:rPr lang="uk-UA" dirty="0" err="1" smtClean="0"/>
              <a:t>логоказки</a:t>
            </a:r>
            <a:endParaRPr lang="uk-UA" dirty="0" smtClean="0"/>
          </a:p>
          <a:p>
            <a:r>
              <a:rPr lang="uk-UA" dirty="0" err="1" smtClean="0"/>
              <a:t>лялькотератія</a:t>
            </a:r>
            <a:r>
              <a:rPr lang="uk-UA" dirty="0"/>
              <a:t>; </a:t>
            </a:r>
            <a:endParaRPr lang="uk-UA" dirty="0" smtClean="0"/>
          </a:p>
          <a:p>
            <a:r>
              <a:rPr lang="uk-UA" dirty="0"/>
              <a:t>гідротерапія </a:t>
            </a:r>
          </a:p>
          <a:p>
            <a:r>
              <a:rPr lang="uk-UA" dirty="0" smtClean="0"/>
              <a:t>креативна </a:t>
            </a:r>
            <a:r>
              <a:rPr lang="uk-UA" dirty="0" err="1" smtClean="0"/>
              <a:t>ігротерапія</a:t>
            </a:r>
            <a:r>
              <a:rPr lang="uk-UA" dirty="0" smtClean="0"/>
              <a:t> </a:t>
            </a:r>
            <a:r>
              <a:rPr lang="uk-UA" dirty="0"/>
              <a:t>(пісочна терапія); </a:t>
            </a:r>
            <a:endParaRPr lang="uk-UA" dirty="0" smtClean="0"/>
          </a:p>
          <a:p>
            <a:r>
              <a:rPr lang="uk-UA" dirty="0" err="1" smtClean="0"/>
              <a:t>сміхотерапія</a:t>
            </a:r>
            <a:r>
              <a:rPr lang="uk-UA" dirty="0" smtClean="0"/>
              <a:t>;</a:t>
            </a:r>
          </a:p>
          <a:p>
            <a:r>
              <a:rPr lang="uk-UA" dirty="0" smtClean="0"/>
              <a:t> </a:t>
            </a:r>
            <a:r>
              <a:rPr lang="uk-UA" dirty="0" err="1"/>
              <a:t>ароматерапія</a:t>
            </a:r>
            <a:r>
              <a:rPr lang="uk-UA" dirty="0"/>
              <a:t>; </a:t>
            </a:r>
            <a:endParaRPr lang="uk-UA" dirty="0" smtClean="0"/>
          </a:p>
          <a:p>
            <a:r>
              <a:rPr lang="uk-UA" dirty="0" err="1"/>
              <a:t>х</a:t>
            </a:r>
            <a:r>
              <a:rPr lang="uk-UA" dirty="0" err="1" smtClean="0"/>
              <a:t>ромотерапія</a:t>
            </a:r>
            <a:endParaRPr lang="uk-UA" dirty="0" smtClean="0"/>
          </a:p>
          <a:p>
            <a:r>
              <a:rPr lang="uk-UA" dirty="0" smtClean="0"/>
              <a:t> </a:t>
            </a:r>
            <a:r>
              <a:rPr lang="uk-UA" dirty="0" err="1" smtClean="0"/>
              <a:t>ниткографія</a:t>
            </a:r>
            <a:r>
              <a:rPr lang="uk-UA" dirty="0" smtClean="0"/>
              <a:t>…</a:t>
            </a:r>
            <a:endParaRPr lang="ru-RU" b="1" i="1" dirty="0" smtClean="0"/>
          </a:p>
          <a:p>
            <a:endParaRPr lang="ru-RU" b="1" i="1" dirty="0" smtClean="0"/>
          </a:p>
          <a:p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89656473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990</TotalTime>
  <Words>524</Words>
  <Application>Microsoft Office PowerPoint</Application>
  <PresentationFormat>Экран (4:3)</PresentationFormat>
  <Paragraphs>130</Paragraphs>
  <Slides>29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Century Schoolbook</vt:lpstr>
      <vt:lpstr>Monotype Corsiva</vt:lpstr>
      <vt:lpstr>Times New Roman</vt:lpstr>
      <vt:lpstr>Wingdings</vt:lpstr>
      <vt:lpstr>Wingdings 2</vt:lpstr>
      <vt:lpstr>Эркер</vt:lpstr>
      <vt:lpstr>Портфоліо</vt:lpstr>
      <vt:lpstr>   Портрет автора</vt:lpstr>
      <vt:lpstr>Дипломи та нагороди:</vt:lpstr>
      <vt:lpstr>самоосвіта:</vt:lpstr>
      <vt:lpstr>Проблема порушення усного мовлення дошкільників – одна із найактуальніших проблем дошкільної освіти</vt:lpstr>
      <vt:lpstr>Презентация PowerPoint</vt:lpstr>
      <vt:lpstr>Інноваційні технології </vt:lpstr>
      <vt:lpstr>ІННОВАЦІЙНІ ТЕХНОЛОГІЇ В ЛОГОПЕДІЇ :</vt:lpstr>
      <vt:lpstr>Види арт-терапії</vt:lpstr>
      <vt:lpstr> </vt:lpstr>
      <vt:lpstr>Млинці</vt:lpstr>
      <vt:lpstr>Презентация PowerPoint</vt:lpstr>
      <vt:lpstr>Презентация PowerPoint</vt:lpstr>
      <vt:lpstr>Біоенергопластика- поєднання рухів артикуляційного апарату з рухами кистей рук, завдяки чому посилюються імпульси, що йдуть в кору головного мозку від органів артикуляції  </vt:lpstr>
      <vt:lpstr>Презентация PowerPoint</vt:lpstr>
      <vt:lpstr>Казкотерапія</vt:lpstr>
      <vt:lpstr>  Мнемотехніка </vt:lpstr>
      <vt:lpstr>Пісочна терапія</vt:lpstr>
      <vt:lpstr>Гідрогімнастика  -  Ігри з гідрогелем</vt:lpstr>
      <vt:lpstr>Інформаційно-комп’ютерні технології </vt:lpstr>
      <vt:lpstr>Логопедичний масаж </vt:lpstr>
      <vt:lpstr>Розвиток дихання:</vt:lpstr>
      <vt:lpstr>Пристрій для розвитку фонематичного слуху та контрою власного мовлення</vt:lpstr>
      <vt:lpstr>Способи розвитку складової  структури слова:</vt:lpstr>
      <vt:lpstr>Игри з ліхтариком</vt:lpstr>
      <vt:lpstr>Сенсорна інтеграція в логопедичній роботі</vt:lpstr>
      <vt:lpstr>Гра «Чарівні долоньки»  (розвиток тактильних відчуттів)</vt:lpstr>
      <vt:lpstr>Аромалото (розвиток сенсорного сприймання,  уяви, асоціативного мислення)</vt:lpstr>
      <vt:lpstr>Дякую за увагу!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Игры для развития речи младших дошкольников с ОНР</dc:title>
  <dc:creator>Максим</dc:creator>
  <cp:lastModifiedBy>Елена</cp:lastModifiedBy>
  <cp:revision>74</cp:revision>
  <dcterms:created xsi:type="dcterms:W3CDTF">2013-01-14T19:33:19Z</dcterms:created>
  <dcterms:modified xsi:type="dcterms:W3CDTF">2020-12-28T19:37:30Z</dcterms:modified>
</cp:coreProperties>
</file>