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6"/>
  </p:notesMasterIdLst>
  <p:sldIdLst>
    <p:sldId id="257" r:id="rId2"/>
    <p:sldId id="256" r:id="rId3"/>
    <p:sldId id="349" r:id="rId4"/>
    <p:sldId id="345" r:id="rId5"/>
    <p:sldId id="350" r:id="rId6"/>
    <p:sldId id="348" r:id="rId7"/>
    <p:sldId id="316" r:id="rId8"/>
    <p:sldId id="290" r:id="rId9"/>
    <p:sldId id="332" r:id="rId10"/>
    <p:sldId id="289" r:id="rId11"/>
    <p:sldId id="291" r:id="rId12"/>
    <p:sldId id="292" r:id="rId13"/>
    <p:sldId id="320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B99"/>
    <a:srgbClr val="EF272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0" autoAdjust="0"/>
    <p:restoredTop sz="94660"/>
  </p:normalViewPr>
  <p:slideViewPr>
    <p:cSldViewPr>
      <p:cViewPr varScale="1">
        <p:scale>
          <a:sx n="72" d="100"/>
          <a:sy n="72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5E2AC-8411-4869-8B8C-569C0447DF04}" type="datetimeFigureOut">
              <a:rPr lang="uk-UA" smtClean="0"/>
              <a:pPr/>
              <a:t>05.01.2021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4D3AB-7B28-4993-BCB2-B3574DAB16B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619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57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70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9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46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9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4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1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713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927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16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5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84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5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5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nvk.natasha2008@ukr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forbrain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15628"/>
            <a:ext cx="7790736" cy="193770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effectLst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ЧОРНОМОРСЬКИЙ </a:t>
            </a:r>
            <a:br>
              <a:rPr lang="ru-RU" sz="1800" dirty="0" smtClean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</a:rPr>
              <a:t>НАВЧАЛЬНО </a:t>
            </a:r>
            <a:r>
              <a:rPr lang="ru-RU" sz="1800" dirty="0">
                <a:solidFill>
                  <a:srgbClr val="FF0000"/>
                </a:solidFill>
                <a:effectLst/>
              </a:rPr>
              <a:t>– ВИХОВНИЙ КОМПЛЕКС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dirty="0">
                <a:solidFill>
                  <a:srgbClr val="FF0000"/>
                </a:solidFill>
                <a:effectLst/>
              </a:rPr>
              <a:t>«СПЕЦІАЛЬНА ЗАГАЛЬНООСВІТНЯ 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ШКОЛА</a:t>
            </a:r>
            <a:br>
              <a:rPr lang="ru-RU" sz="1800" dirty="0" smtClean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800" dirty="0">
                <a:solidFill>
                  <a:srgbClr val="FF0000"/>
                </a:solidFill>
                <a:effectLst/>
              </a:rPr>
              <a:t>І – ІІ СТУПЕНІВ –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dirty="0">
                <a:solidFill>
                  <a:srgbClr val="FF0000"/>
                </a:solidFill>
                <a:effectLst/>
              </a:rPr>
              <a:t>ДОШКІЛЬНИЙ НАВЧАЛЬНИЙ ЗАКЛАД КОМПЕНСУЮЧОГО ТИПУ»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dirty="0">
                <a:solidFill>
                  <a:srgbClr val="FF0000"/>
                </a:solidFill>
                <a:effectLst/>
              </a:rPr>
              <a:t>ЧОРНОМОРСЬКОЇ МІСЬКОЇ РАДИ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dirty="0">
                <a:solidFill>
                  <a:srgbClr val="FF0000"/>
                </a:solidFill>
                <a:effectLst/>
              </a:rPr>
              <a:t>ОДЕСЬКОЇ ОБЛАСТІ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20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/Files/images/&amp;Jukcy;&amp;dcy;&amp;icy;&amp;ncy;&amp;acy;_&amp;Ucy;&amp;kcy;&amp;rcy;&amp;acy;&amp;yicy;&amp;ncy;&amp;acy;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 bwMode="auto">
          <a:xfrm>
            <a:off x="-54467" y="-459432"/>
            <a:ext cx="9196127" cy="31683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softEdge rad="635000"/>
          </a:effectLst>
          <a:extLst/>
        </p:spPr>
      </p:pic>
      <p:pic>
        <p:nvPicPr>
          <p:cNvPr id="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5907">
            <a:off x="8020739" y="6165304"/>
            <a:ext cx="1093534" cy="62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988840"/>
            <a:ext cx="6840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u="sng" dirty="0" smtClean="0">
              <a:solidFill>
                <a:srgbClr val="C00000"/>
              </a:solidFill>
            </a:endParaRPr>
          </a:p>
          <a:p>
            <a:pPr algn="ctr"/>
            <a:r>
              <a:rPr lang="uk-UA" sz="3600" b="1" u="sng" dirty="0" smtClean="0">
                <a:solidFill>
                  <a:srgbClr val="C00000"/>
                </a:solidFill>
              </a:rPr>
              <a:t>ПОРТФОЛІО </a:t>
            </a:r>
          </a:p>
          <a:p>
            <a:pPr algn="ctr"/>
            <a:r>
              <a:rPr lang="uk-UA" sz="3600" b="1" u="sng" dirty="0" smtClean="0">
                <a:solidFill>
                  <a:srgbClr val="C00000"/>
                </a:solidFill>
              </a:rPr>
              <a:t>вчителя початкових класів </a:t>
            </a:r>
          </a:p>
          <a:p>
            <a:pPr algn="ctr"/>
            <a:r>
              <a:rPr lang="uk-UA" sz="3600" b="1" u="sng" dirty="0" smtClean="0">
                <a:solidFill>
                  <a:srgbClr val="C00000"/>
                </a:solidFill>
              </a:rPr>
              <a:t>Козлової Наталі Ігорівни</a:t>
            </a:r>
          </a:p>
        </p:txBody>
      </p:sp>
    </p:spTree>
    <p:extLst>
      <p:ext uri="{BB962C8B-B14F-4D97-AF65-F5344CB8AC3E}">
        <p14:creationId xmlns:p14="http://schemas.microsoft.com/office/powerpoint/2010/main" val="349804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984776" cy="25202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нашому закладі з 2017 р. </a:t>
            </a:r>
            <a:r>
              <a:rPr lang="ru-RU" sz="3200" i="1" dirty="0" err="1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3200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sz="3200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томатис-терапевтом </a:t>
            </a:r>
            <a:br>
              <a:rPr lang="ru-RU" sz="3200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Костюк О. Ю. та індивідуальні логопедичні заняття з використанням гарнітури  Форбрейн (Томатис).</a:t>
            </a:r>
            <a:r>
              <a:rPr lang="ru-RU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КОСТРИКИНА\АТТЕСТАЦИЯ 2017\аттестация 2017-2018\фото наушники\image-0-02-04-41ae18b182a9b809b962c6c3fa24243983016bb2181832e70f6c647d492c6e5b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2420888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136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534" y="404664"/>
            <a:ext cx="2174529" cy="576064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4491" b="8651"/>
          <a:stretch/>
        </p:blipFill>
        <p:spPr>
          <a:xfrm rot="16200000">
            <a:off x="4509881" y="825047"/>
            <a:ext cx="3558311" cy="2479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85" y="662700"/>
            <a:ext cx="2904167" cy="2178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701" r="6601" b="2750"/>
          <a:stretch/>
        </p:blipFill>
        <p:spPr>
          <a:xfrm>
            <a:off x="6546208" y="3284984"/>
            <a:ext cx="236597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17219" r="5512" b="6131"/>
          <a:stretch/>
        </p:blipFill>
        <p:spPr>
          <a:xfrm rot="16200000">
            <a:off x="1446296" y="3165916"/>
            <a:ext cx="4267446" cy="293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4776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9971" y="642923"/>
            <a:ext cx="3471256" cy="2592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3800" r="5201" b="2751"/>
          <a:stretch/>
        </p:blipFill>
        <p:spPr>
          <a:xfrm>
            <a:off x="4283968" y="86768"/>
            <a:ext cx="2592288" cy="360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3266" r="3061" b="3657"/>
          <a:stretch/>
        </p:blipFill>
        <p:spPr>
          <a:xfrm rot="16200000">
            <a:off x="1430269" y="3592295"/>
            <a:ext cx="3793687" cy="2808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9" t="770" r="2807" b="1943"/>
          <a:stretch/>
        </p:blipFill>
        <p:spPr>
          <a:xfrm>
            <a:off x="6243435" y="3099607"/>
            <a:ext cx="2440300" cy="3492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517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136904" cy="5832648"/>
          </a:xfrm>
          <a:ln>
            <a:miter lim="800000"/>
            <a:headEnd/>
            <a:tailEnd/>
          </a:ln>
          <a:extLst/>
        </p:spPr>
        <p:txBody>
          <a:bodyPr>
            <a:prstTxWarp prst="textCascadeUp">
              <a:avLst>
                <a:gd name="adj" fmla="val 63718"/>
              </a:avLst>
            </a:prstTxWarp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“Ми маємо справу з найскладнішим, неоціненним,    найдорожчим,  що є </a:t>
            </a:r>
            <a:br>
              <a:rPr lang="uk-UA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 житті,  -  з   дитиною. </a:t>
            </a:r>
            <a:br>
              <a:rPr lang="uk-UA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  нас, від нашого вміння, майстерності, мистецтва,   мудрості    залежить</a:t>
            </a:r>
            <a:br>
              <a:rPr lang="uk-UA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її   життя,  здоров'я,  розум,  характер, воля,  громадянське  й  інтелектуальне обличчя, її місце і роль у житті, її щастя” </a:t>
            </a:r>
            <a:r>
              <a:rPr lang="uk-UA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</a:t>
            </a:r>
            <a:r>
              <a:rPr lang="uk-UA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В.Сухомлинський</a:t>
            </a:r>
            <a:r>
              <a:rPr lang="uk-UA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639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4626536"/>
            <a:ext cx="76328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Чорноморський  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НВК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вул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Пляжна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3, 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Times New Roman" pitchFamily="18" charset="0"/>
              </a:rPr>
              <a:t>Чорномор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ськ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телефони: 04868-6-52-53, 04868-6-52-54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е-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mail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nvk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natasha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2008@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ukr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net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7958"/>
            <a:ext cx="8640960" cy="12008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:\КОСТРИКИНА\АТТЕСТАЦИЯ 2017\аттестация 2017-2018\фото наушники\image-0-02-04-9bc108cfe1e633ea721adad62f51b43a67a9d273193890c58666b4ba02903b49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963" y="1484784"/>
            <a:ext cx="59040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0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9154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364055" y="191543"/>
            <a:ext cx="4528425" cy="4956174"/>
          </a:xfrm>
          <a:prstGeom prst="rect">
            <a:avLst/>
          </a:prstGeom>
          <a:ln>
            <a:miter lim="800000"/>
            <a:headEnd/>
            <a:tailEnd/>
          </a:ln>
          <a:effectLst/>
          <a:extLst/>
        </p:spPr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  <a:defRPr/>
            </a:pP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4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Наталя Ігорівна</a:t>
            </a:r>
            <a:br>
              <a:rPr lang="ru-RU" sz="4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</a:br>
            <a:r>
              <a:rPr lang="ru-RU" sz="4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        </a:t>
            </a:r>
            <a:r>
              <a:rPr lang="ru-RU" sz="4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Козлова</a:t>
            </a:r>
          </a:p>
          <a:p>
            <a:pPr marL="182880" indent="0">
              <a:buNone/>
              <a:defRPr/>
            </a:pPr>
            <a:endParaRPr lang="ru-RU" sz="45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marL="182880" indent="0">
              <a:buNone/>
              <a:defRPr/>
            </a:pPr>
            <a:r>
              <a:rPr lang="uk-UA" sz="21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Посада:</a:t>
            </a:r>
            <a:r>
              <a:rPr lang="uk-UA" sz="37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вчитель початкових класів</a:t>
            </a:r>
          </a:p>
          <a:p>
            <a:pPr marL="182880" indent="0">
              <a:buNone/>
              <a:defRPr/>
            </a:pPr>
            <a:r>
              <a:rPr lang="uk-UA" sz="25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Стаж педагогічної роботи: 30 р.</a:t>
            </a:r>
          </a:p>
          <a:p>
            <a:pPr marL="182880" indent="0">
              <a:buNone/>
              <a:defRPr/>
            </a:pPr>
            <a:r>
              <a:rPr lang="uk-UA" sz="25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Стаж </a:t>
            </a:r>
            <a:r>
              <a:rPr lang="uk-UA" sz="25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керівної </a:t>
            </a:r>
            <a:r>
              <a:rPr lang="uk-UA" sz="25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роботи: </a:t>
            </a:r>
            <a:r>
              <a:rPr lang="uk-UA" sz="25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12 р</a:t>
            </a:r>
            <a:endParaRPr lang="ru-RU" sz="25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182880" indent="0">
              <a:buNone/>
              <a:defRPr/>
            </a:pPr>
            <a:endParaRPr lang="ru-RU" sz="1600" i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26419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Школа -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це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майстерня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, де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формується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думка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підростаючого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покоління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, треба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міцно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тримати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її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в руках,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якщо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не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хочеш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випустити</a:t>
            </a:r>
            <a:r>
              <a:rPr lang="ru-RU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з рук </a:t>
            </a:r>
            <a:r>
              <a:rPr lang="ru-RU" sz="2000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майбутнє</a:t>
            </a:r>
            <a:r>
              <a:rPr lang="ru-RU" sz="20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0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20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А.Барбюс</a:t>
            </a:r>
            <a:endParaRPr lang="uk-UA" sz="2000" b="1" i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18434" r="10278" b="23274"/>
          <a:stretch/>
        </p:blipFill>
        <p:spPr>
          <a:xfrm>
            <a:off x="881966" y="332656"/>
            <a:ext cx="3482089" cy="41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4495800"/>
            <a:ext cx="6696744" cy="1524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i="1" spc="50" dirty="0" err="1">
                <a:ln w="11430">
                  <a:solidFill>
                    <a:srgbClr val="B32D09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Сучасний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твір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мистецтва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уміло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використовує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можливості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розвитку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особистості</a:t>
            </a:r>
            <a:r>
              <a:rPr lang="en-US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учня</a:t>
            </a:r>
            <a:r>
              <a:rPr lang="uk-UA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uk-UA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598" y="692696"/>
            <a:ext cx="6770713" cy="534866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Проблема, над </a:t>
            </a:r>
            <a:r>
              <a:rPr lang="ru-RU" sz="2800" i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800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працюю</a:t>
            </a:r>
            <a:r>
              <a:rPr lang="ru-RU" sz="2800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 algn="ctr">
              <a:buNone/>
            </a:pPr>
            <a:r>
              <a:rPr lang="ru-RU" sz="28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ВДОСКОНАЛЕННЯ НАВИЧОК ЧИТАННЯ ТА РОЗВИТКУ ЗВ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ЯЗНОГО МОВЛЕННЯ  ЗА СИСТЕМОЮ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НУШ на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уроках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української мови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4" name="Picture 2" descr="Интересное чти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4866448"/>
            <a:ext cx="1847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читель с книг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06" y="332656"/>
            <a:ext cx="1940843" cy="27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4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1521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Робочий навчальний план 2020/2021 </a:t>
            </a:r>
            <a:r>
              <a:rPr lang="uk-UA" sz="3600" dirty="0" err="1" smtClean="0">
                <a:solidFill>
                  <a:srgbClr val="FF0000"/>
                </a:solidFill>
              </a:rPr>
              <a:t>н.р</a:t>
            </a:r>
            <a:r>
              <a:rPr lang="uk-UA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677472" cy="464169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 </a:t>
            </a:r>
            <a:r>
              <a:rPr lang="ru-RU" b="1" dirty="0"/>
              <a:t>для </a:t>
            </a:r>
            <a:r>
              <a:rPr lang="ru-RU" b="1" dirty="0" err="1"/>
              <a:t>школи</a:t>
            </a:r>
            <a:r>
              <a:rPr lang="ru-RU" b="1" dirty="0"/>
              <a:t> І </a:t>
            </a:r>
            <a:r>
              <a:rPr lang="ru-RU" b="1" dirty="0" err="1"/>
              <a:t>ступеню</a:t>
            </a:r>
            <a:r>
              <a:rPr lang="ru-RU" dirty="0"/>
              <a:t> (перший </a:t>
            </a:r>
            <a:r>
              <a:rPr lang="ru-RU" dirty="0" err="1"/>
              <a:t>клас</a:t>
            </a:r>
            <a:r>
              <a:rPr lang="ru-RU" dirty="0"/>
              <a:t>) - за Типовою </a:t>
            </a:r>
            <a:r>
              <a:rPr lang="ru-RU" dirty="0" err="1"/>
              <a:t>освітньою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 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потребами, </a:t>
            </a:r>
            <a:r>
              <a:rPr lang="ru-RU" dirty="0" err="1"/>
              <a:t>затвердженою</a:t>
            </a:r>
            <a:r>
              <a:rPr lang="ru-RU" dirty="0"/>
              <a:t> наказом МОН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26.07.2018  № 814  (</a:t>
            </a:r>
            <a:r>
              <a:rPr lang="ru-RU" dirty="0" err="1"/>
              <a:t>додаток</a:t>
            </a:r>
            <a:r>
              <a:rPr lang="ru-RU" dirty="0"/>
              <a:t> № 10), </a:t>
            </a:r>
            <a:r>
              <a:rPr lang="ru-RU" dirty="0" err="1"/>
              <a:t>додаток</a:t>
            </a:r>
            <a:r>
              <a:rPr lang="ru-RU" dirty="0"/>
              <a:t> до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плану № 1;</a:t>
            </a:r>
          </a:p>
          <a:p>
            <a:r>
              <a:rPr lang="ru-RU" b="1" dirty="0"/>
              <a:t>- для </a:t>
            </a:r>
            <a:r>
              <a:rPr lang="ru-RU" b="1" dirty="0" err="1"/>
              <a:t>школи</a:t>
            </a:r>
            <a:r>
              <a:rPr lang="ru-RU" b="1" dirty="0"/>
              <a:t> І </a:t>
            </a:r>
            <a:r>
              <a:rPr lang="ru-RU" b="1" dirty="0" err="1"/>
              <a:t>ступеню</a:t>
            </a:r>
            <a:r>
              <a:rPr lang="ru-RU" dirty="0"/>
              <a:t> (2 </a:t>
            </a:r>
            <a:r>
              <a:rPr lang="ru-RU" dirty="0" err="1"/>
              <a:t>класи</a:t>
            </a:r>
            <a:r>
              <a:rPr lang="ru-RU" dirty="0"/>
              <a:t>)  -  за  Типовою    </a:t>
            </a:r>
            <a:r>
              <a:rPr lang="ru-RU" dirty="0" err="1"/>
              <a:t>освітньою</a:t>
            </a:r>
            <a:r>
              <a:rPr lang="ru-RU" dirty="0"/>
              <a:t>   </a:t>
            </a:r>
            <a:r>
              <a:rPr lang="ru-RU" dirty="0" err="1"/>
              <a:t>програмою</a:t>
            </a:r>
            <a:r>
              <a:rPr lang="ru-RU" dirty="0"/>
              <a:t>   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ступеня</a:t>
            </a:r>
            <a:r>
              <a:rPr lang="ru-RU" dirty="0"/>
              <a:t>  для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 </a:t>
            </a:r>
            <a:r>
              <a:rPr lang="ru-RU" dirty="0" err="1"/>
              <a:t>освітніми</a:t>
            </a:r>
            <a:r>
              <a:rPr lang="ru-RU" dirty="0"/>
              <a:t>  потребами,  </a:t>
            </a:r>
            <a:r>
              <a:rPr lang="ru-RU" dirty="0" err="1"/>
              <a:t>затвердженою</a:t>
            </a:r>
            <a:r>
              <a:rPr lang="ru-RU" dirty="0"/>
              <a:t>  наказом МОН 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25.06.2018                          № 693   (</a:t>
            </a:r>
            <a:r>
              <a:rPr lang="ru-RU" dirty="0" err="1"/>
              <a:t>таблиця</a:t>
            </a:r>
            <a:r>
              <a:rPr lang="ru-RU" dirty="0"/>
              <a:t>  №  9), </a:t>
            </a:r>
            <a:r>
              <a:rPr lang="ru-RU" dirty="0" err="1"/>
              <a:t>додаток</a:t>
            </a:r>
            <a:r>
              <a:rPr lang="ru-RU" dirty="0"/>
              <a:t> до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плану № 2;  </a:t>
            </a:r>
          </a:p>
          <a:p>
            <a:r>
              <a:rPr lang="ru-RU" b="1" dirty="0"/>
              <a:t>- для </a:t>
            </a:r>
            <a:r>
              <a:rPr lang="ru-RU" b="1" dirty="0" err="1"/>
              <a:t>школи</a:t>
            </a:r>
            <a:r>
              <a:rPr lang="ru-RU" b="1" dirty="0"/>
              <a:t> І </a:t>
            </a:r>
            <a:r>
              <a:rPr lang="ru-RU" b="1" dirty="0" err="1"/>
              <a:t>ступеню</a:t>
            </a:r>
            <a:r>
              <a:rPr lang="ru-RU" dirty="0"/>
              <a:t> (3-4 </a:t>
            </a:r>
            <a:r>
              <a:rPr lang="ru-RU" dirty="0" err="1"/>
              <a:t>класи</a:t>
            </a:r>
            <a:r>
              <a:rPr lang="ru-RU" dirty="0"/>
              <a:t>)  -  за  Типовою   </a:t>
            </a:r>
            <a:r>
              <a:rPr lang="ru-RU" dirty="0" err="1"/>
              <a:t>освітньою</a:t>
            </a:r>
            <a:r>
              <a:rPr lang="ru-RU" dirty="0"/>
              <a:t>   </a:t>
            </a:r>
            <a:r>
              <a:rPr lang="ru-RU" dirty="0" err="1"/>
              <a:t>програмою</a:t>
            </a:r>
            <a:r>
              <a:rPr lang="ru-RU" dirty="0"/>
              <a:t>   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ступеня</a:t>
            </a:r>
            <a:r>
              <a:rPr lang="ru-RU" dirty="0"/>
              <a:t>  для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 </a:t>
            </a:r>
            <a:r>
              <a:rPr lang="ru-RU" dirty="0" err="1"/>
              <a:t>освітніми</a:t>
            </a:r>
            <a:r>
              <a:rPr lang="ru-RU" dirty="0"/>
              <a:t>  потребами ,  </a:t>
            </a:r>
            <a:r>
              <a:rPr lang="ru-RU" dirty="0" err="1"/>
              <a:t>затвердженою</a:t>
            </a:r>
            <a:r>
              <a:rPr lang="ru-RU" dirty="0"/>
              <a:t>  наказом МОН 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25.06.2018  № 693 (</a:t>
            </a:r>
            <a:r>
              <a:rPr lang="ru-RU" dirty="0" err="1"/>
              <a:t>таблиця</a:t>
            </a:r>
            <a:r>
              <a:rPr lang="ru-RU" dirty="0"/>
              <a:t>  № 11), </a:t>
            </a:r>
            <a:r>
              <a:rPr lang="ru-RU" dirty="0" err="1"/>
              <a:t>додаток</a:t>
            </a:r>
            <a:r>
              <a:rPr lang="ru-RU" dirty="0"/>
              <a:t> до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плану № 3; </a:t>
            </a:r>
          </a:p>
        </p:txBody>
      </p:sp>
    </p:spTree>
    <p:extLst>
      <p:ext uri="{BB962C8B-B14F-4D97-AF65-F5344CB8AC3E}">
        <p14:creationId xmlns:p14="http://schemas.microsoft.com/office/powerpoint/2010/main" val="338802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3977" y="-171400"/>
            <a:ext cx="7921823" cy="648072"/>
          </a:xfrm>
        </p:spPr>
        <p:txBody>
          <a:bodyPr>
            <a:normAutofit fontScale="90000"/>
          </a:bodyPr>
          <a:lstStyle/>
          <a:p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</a:t>
            </a:r>
            <a:r>
              <a:rPr lang="ru-RU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</a:t>
            </a:r>
            <a:r>
              <a:rPr lang="ru-RU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роботи</a:t>
            </a:r>
            <a:r>
              <a:rPr lang="ru-RU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уроках </a:t>
            </a:r>
            <a:r>
              <a:rPr lang="ru-RU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української</a:t>
            </a:r>
            <a:r>
              <a:rPr lang="ru-RU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мови</a:t>
            </a:r>
            <a:r>
              <a:rPr lang="ru-RU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3978" y="1700808"/>
            <a:ext cx="3286432" cy="493838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індивідуально-творча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діяльність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творча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діяльність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групах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і парах (2-6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осіб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навчально-ігрова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діяльність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 на уроках.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51920" y="1700808"/>
            <a:ext cx="4824537" cy="4968550"/>
          </a:xfrm>
        </p:spPr>
        <p:txBody>
          <a:bodyPr>
            <a:normAutofit fontScale="85000" lnSpcReduction="10000"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Словесні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(бесіда, розповідь, пояснення)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Наочні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(ілюстрація, демонстрація, мультимедійна презентація, звукозапис)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Практичні</a:t>
            </a:r>
            <a:r>
              <a:rPr lang="uk-UA" dirty="0"/>
              <a:t> 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досліди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вправи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твори,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виступи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учнів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Проблемно-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пошукові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проектна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діяльність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Методи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стимулювання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інтересу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навчання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використання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пізнавальних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ігор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цікавих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пригод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притч,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гумористичних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уривків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.)</a:t>
            </a:r>
          </a:p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Інтерактивні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методи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(«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Мозковий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штурм», «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Мікрофон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», «Карусель», «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Асоціативний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кущ»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тощо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.)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" name="Picture 2" descr="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4457"/>
            <a:ext cx="1811541" cy="18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5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124744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розвитку інтелектуальних здібностей треба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приділяти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особливу увагу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, 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цього вимагає сучасне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суспільство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кожна дитина по своєму талановита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,  треба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тільки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побачити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це;</a:t>
            </a:r>
          </a:p>
          <a:p>
            <a:pPr>
              <a:buFontTx/>
              <a:buChar char="-"/>
            </a:pP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не можна допускати в навчанні одноманітності і повторень;</a:t>
            </a:r>
          </a:p>
          <a:p>
            <a:pPr>
              <a:buFontTx/>
              <a:buChar char="-"/>
            </a:pP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- тільки творчий та </a:t>
            </a:r>
            <a:r>
              <a:rPr lang="uk-UA" sz="2000" b="1" dirty="0" err="1">
                <a:solidFill>
                  <a:schemeClr val="accent1">
                    <a:lumMod val="75000"/>
                  </a:schemeClr>
                </a:solidFill>
              </a:rPr>
              <a:t>інтелектуально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 розвинутий вчитель зможе зацікавити учнів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, тому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слід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постійно самовдосконалюватися, підвищувати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рівень самоосвіти;</a:t>
            </a:r>
          </a:p>
          <a:p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-у роботі з дітьми слід керуватися принципом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менше вчителя-більше  учня. ”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2794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Висновки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ttps://sites.google.com/site/mamenkoiv/_/rsrc/1386931322304/home/prezentacia/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90725"/>
            <a:ext cx="1631826" cy="216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337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34" t="12907" r="-769" b="-6788"/>
          <a:stretch/>
        </p:blipFill>
        <p:spPr>
          <a:xfrm>
            <a:off x="5106099" y="3312522"/>
            <a:ext cx="3972364" cy="371563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83568" y="152771"/>
            <a:ext cx="756084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ru-RU" sz="1800" dirty="0">
              <a:ln w="0"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308" y="1821854"/>
            <a:ext cx="4918791" cy="334848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2695" y="124107"/>
            <a:ext cx="6629586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нститут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корекційної педагогіки та психології </a:t>
            </a:r>
            <a:r>
              <a:rPr lang="uk-UA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кафедраТт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Г.С.Піонтківська,І.М.Омельянович, Н.П.Кравець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0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801" r="9051" b="14300"/>
          <a:stretch/>
        </p:blipFill>
        <p:spPr>
          <a:xfrm rot="10800000">
            <a:off x="210850" y="163093"/>
            <a:ext cx="4032799" cy="283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" t="5900" r="10800" b="3801"/>
          <a:stretch/>
        </p:blipFill>
        <p:spPr>
          <a:xfrm>
            <a:off x="5282601" y="2195673"/>
            <a:ext cx="296237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5284" r="550" b="4985"/>
          <a:stretch/>
        </p:blipFill>
        <p:spPr>
          <a:xfrm rot="10800000">
            <a:off x="211241" y="3290737"/>
            <a:ext cx="4536504" cy="308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751" r="4326" b="13250"/>
          <a:stretch/>
        </p:blipFill>
        <p:spPr>
          <a:xfrm rot="10800000">
            <a:off x="4676128" y="261435"/>
            <a:ext cx="4175323" cy="2879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4526" r="3821" b="6216"/>
          <a:stretch/>
        </p:blipFill>
        <p:spPr>
          <a:xfrm rot="16200000">
            <a:off x="1295636" y="1435194"/>
            <a:ext cx="547260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t="8000" r="1963" b="11150"/>
          <a:stretch/>
        </p:blipFill>
        <p:spPr>
          <a:xfrm>
            <a:off x="135011" y="446814"/>
            <a:ext cx="8716440" cy="568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411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Форбрейн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6" b="21453"/>
          <a:stretch/>
        </p:blipFill>
        <p:spPr>
          <a:xfrm>
            <a:off x="5508104" y="23915"/>
            <a:ext cx="1668720" cy="1301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" y="1325714"/>
            <a:ext cx="8861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Форбрейн</a:t>
            </a:r>
            <a:r>
              <a:rPr lang="ru-RU" sz="2000" b="1" dirty="0"/>
              <a:t> – это последняя разработка компании </a:t>
            </a:r>
            <a:r>
              <a:rPr lang="ru-RU" sz="2000" b="1" i="1" u="sng" dirty="0">
                <a:hlinkClick r:id="rId3"/>
              </a:rPr>
              <a:t>TOMATIS DEVELOPPEMENT S.A</a:t>
            </a:r>
            <a:r>
              <a:rPr lang="ru-RU" sz="2000" b="1" dirty="0"/>
              <a:t>. Он представляет собой мини-гарнитуру для костного звукопроведения, оснащенную микрофоном и динамическим фильтром, который закреплен на дужке «электронного» уха.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6026" y="3808774"/>
            <a:ext cx="3929484" cy="1297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6"/>
          <a:stretch/>
        </p:blipFill>
        <p:spPr>
          <a:xfrm>
            <a:off x="-202895" y="4779125"/>
            <a:ext cx="2043763" cy="1855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75656" y="3218290"/>
            <a:ext cx="6507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Костная проводимость</a:t>
            </a:r>
          </a:p>
          <a:p>
            <a:pPr algn="ctr"/>
            <a:r>
              <a:rPr lang="ru-RU" b="1" dirty="0"/>
              <a:t>Наушники с </a:t>
            </a:r>
            <a:r>
              <a:rPr lang="ru-RU" b="1" dirty="0" err="1"/>
              <a:t>kостной</a:t>
            </a:r>
            <a:r>
              <a:rPr lang="ru-RU" b="1" dirty="0"/>
              <a:t> проводимостью передают звук собственного голоса в 10 раз быстрее и яснее, чем при воздушной проводимости.</a:t>
            </a:r>
          </a:p>
          <a:p>
            <a:pPr algn="ctr"/>
            <a:r>
              <a:rPr lang="ru-RU" b="1" dirty="0"/>
              <a:t>Динамический фильтр</a:t>
            </a:r>
          </a:p>
          <a:p>
            <a:pPr algn="ctr"/>
            <a:r>
              <a:rPr lang="ru-RU" b="1" dirty="0"/>
              <a:t>Динамический фильтр </a:t>
            </a:r>
            <a:r>
              <a:rPr lang="ru-RU" b="1" dirty="0" err="1"/>
              <a:t>модулируыет</a:t>
            </a:r>
            <a:r>
              <a:rPr lang="ru-RU" b="1" dirty="0"/>
              <a:t> голос изменяя определенные частоты речи действуя на мозг для усовершенствования памяти, внимания и способности обрабатывать сенсорную информацию.</a:t>
            </a:r>
          </a:p>
          <a:p>
            <a:pPr algn="ctr"/>
            <a:r>
              <a:rPr lang="ru-RU" b="1" dirty="0" err="1"/>
              <a:t>Цыкл</a:t>
            </a:r>
            <a:r>
              <a:rPr lang="ru-RU" b="1" dirty="0"/>
              <a:t> речи</a:t>
            </a:r>
          </a:p>
          <a:p>
            <a:pPr algn="ctr"/>
            <a:r>
              <a:rPr lang="ru-RU" b="1" dirty="0" err="1"/>
              <a:t>Forbrain</a:t>
            </a:r>
            <a:r>
              <a:rPr lang="ru-RU" b="1" dirty="0"/>
              <a:t> корректирует восприятие голоса, что ведёт к лучшему и более уверенному голосообразованию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52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9005531</TotalTime>
  <Words>455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Monotype Corsiva</vt:lpstr>
      <vt:lpstr>Times New Roman</vt:lpstr>
      <vt:lpstr>Trebuchet MS</vt:lpstr>
      <vt:lpstr>Wingdings 3</vt:lpstr>
      <vt:lpstr>Грань</vt:lpstr>
      <vt:lpstr> ЧОРНОМОРСЬКИЙ  НАВЧАЛЬНО – ВИХОВНИЙ КОМПЛЕКС «СПЕЦІАЛЬНА ЗАГАЛЬНООСВІТНЯ ШКОЛА  І – ІІ СТУПЕНІВ – ДОШКІЛЬНИЙ НАВЧАЛЬНИЙ ЗАКЛАД КОМПЕНСУЮЧОГО ТИПУ» ЧОРНОМОРСЬКОЇ МІСЬКОЇ РАДИ ОДЕСЬКОЇ ОБЛАСТІ  </vt:lpstr>
      <vt:lpstr>Презентация PowerPoint</vt:lpstr>
      <vt:lpstr>Сучасний урок – це твір мистецтва, де педагог уміло використовує всі можливості для розвитку особистості учня. </vt:lpstr>
      <vt:lpstr>Робочий навчальний план 2020/2021 н.р.</vt:lpstr>
      <vt:lpstr> Форми і методи роботи на уроках української мови :</vt:lpstr>
      <vt:lpstr>Презентация PowerPoint</vt:lpstr>
      <vt:lpstr>Презентация PowerPoint</vt:lpstr>
      <vt:lpstr>Презентация PowerPoint</vt:lpstr>
      <vt:lpstr>Метод Форбрейн</vt:lpstr>
      <vt:lpstr>В нашому закладі з 2017 р. проводяться  консультації томатис-терапевтом  Костюк О. Ю. та індивідуальні логопедичні заняття з використанням гарнітури  Форбрейн (Томатис). </vt:lpstr>
      <vt:lpstr>Видання</vt:lpstr>
      <vt:lpstr>Презентация PowerPoint</vt:lpstr>
      <vt:lpstr>“Ми маємо справу з найскладнішим, неоціненним,    найдорожчим,  що є  в  житті,  -  з   дитиною.  Від  нас, від нашого вміння, майстерності, мистецтва,   мудрості    залежить  її   життя,  здоров'я,  розум,  характер, воля,  громадянське  й  інтелектуальне обличчя, її місце і роль у житті, її щастя”                                                  В.Сухомлинський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директора НВК  «Широківська ЗОШ І-ІІ ступенів- дошкільний навчальний заклад»  Роман Марії Юріївни за 2016-2017 навчальний рік </dc:title>
  <cp:lastModifiedBy>User</cp:lastModifiedBy>
  <cp:revision>171</cp:revision>
  <dcterms:modified xsi:type="dcterms:W3CDTF">2021-01-05T18:42:22Z</dcterms:modified>
</cp:coreProperties>
</file>