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2" r:id="rId16"/>
    <p:sldId id="274" r:id="rId17"/>
    <p:sldId id="276" r:id="rId18"/>
    <p:sldId id="278" r:id="rId19"/>
    <p:sldId id="280" r:id="rId20"/>
    <p:sldId id="282" r:id="rId21"/>
    <p:sldId id="284" r:id="rId22"/>
    <p:sldId id="286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63489-D1D3-4350-8808-62B236C1D67C}" type="datetimeFigureOut">
              <a:rPr lang="ru-RU" smtClean="0"/>
              <a:pPr/>
              <a:t>03.01.2021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AC384-77D8-40B3-B068-58B5C3CE967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7BC86-3AD5-4864-A09A-187E1263610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3988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5dc5a835231ddaeea360dda9ec3f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8" y="0"/>
            <a:ext cx="913182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8134672" cy="2304255"/>
          </a:xfrm>
        </p:spPr>
        <p:txBody>
          <a:bodyPr>
            <a:normAutofit/>
          </a:bodyPr>
          <a:lstStyle/>
          <a:p>
            <a:r>
              <a:rPr lang="uk-UA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Портфоліо</a:t>
            </a:r>
            <a:r>
              <a:rPr lang="uk-UA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вчителя початкових класів та вчителя англійської мови </a:t>
            </a:r>
            <a:endParaRPr lang="ru-RU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3573016"/>
            <a:ext cx="7344816" cy="2065784"/>
          </a:xfrm>
        </p:spPr>
        <p:txBody>
          <a:bodyPr>
            <a:normAutofit lnSpcReduction="10000"/>
          </a:bodyPr>
          <a:lstStyle/>
          <a:p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Чорноморський </a:t>
            </a:r>
            <a:r>
              <a:rPr lang="uk-UA" dirty="0" err="1" smtClean="0">
                <a:solidFill>
                  <a:schemeClr val="accent4">
                    <a:lumMod val="50000"/>
                  </a:schemeClr>
                </a:solidFill>
              </a:rPr>
              <a:t>навчально-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 виховний комплекс</a:t>
            </a:r>
          </a:p>
          <a:p>
            <a:r>
              <a:rPr lang="uk-UA" dirty="0" err="1" smtClean="0">
                <a:solidFill>
                  <a:schemeClr val="accent4">
                    <a:lumMod val="50000"/>
                  </a:schemeClr>
                </a:solidFill>
              </a:rPr>
              <a:t>м.Чорноморськ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Соколова Катерина Миколаївна</a:t>
            </a:r>
          </a:p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Рисунок 4" descr="56bd412fb9e15.jp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62455"/>
            <a:ext cx="1414264" cy="147854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85dc5a835231ddaeea360dda9ec3f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10103_1758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449999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210103_1758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04664"/>
            <a:ext cx="424847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10103_1804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73016"/>
            <a:ext cx="457200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10103_1759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573016"/>
            <a:ext cx="421196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Katyusha\Рабочий стол\85dc5a835231ddaeea360dda9ec3f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Рисунок 4" descr="IMG_20210103_1805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656"/>
            <a:ext cx="471601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10103_1805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476672"/>
            <a:ext cx="410445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10103_1803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717032"/>
            <a:ext cx="4572000" cy="2819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210103_1806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645024"/>
            <a:ext cx="417646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Katyusha\Рабочий стол\85dc5a835231ddaeea360dda9ec3f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Рисунок 4" descr="IMG_20210103_1804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836712"/>
            <a:ext cx="3024336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10103_1802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908720"/>
            <a:ext cx="3079847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10103_1807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36712"/>
            <a:ext cx="2915816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Katyusha\Рабочий стол\85dc5a835231ddaeea360dda9ec3f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rgbClr val="7030A0"/>
                </a:solidFill>
              </a:rPr>
              <a:t>Проблема над якою працюю: 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1484784"/>
            <a:ext cx="65527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>
                  <a:solidFill>
                    <a:schemeClr val="accent1">
                      <a:lumMod val="2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Інноваційні</a:t>
            </a:r>
            <a:r>
              <a:rPr lang="ru-RU" sz="3200" b="1" dirty="0" smtClean="0">
                <a:ln>
                  <a:solidFill>
                    <a:schemeClr val="accent1">
                      <a:lumMod val="2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accent1">
                      <a:lumMod val="2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технології</a:t>
            </a:r>
            <a:r>
              <a:rPr lang="ru-RU" sz="3200" b="1" dirty="0" smtClean="0">
                <a:ln>
                  <a:solidFill>
                    <a:schemeClr val="accent1">
                      <a:lumMod val="2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>
                  <a:solidFill>
                    <a:schemeClr val="accent1">
                      <a:lumMod val="2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>
                  <a:solidFill>
                    <a:schemeClr val="accent1">
                      <a:lumMod val="2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err="1" smtClean="0">
                <a:ln>
                  <a:solidFill>
                    <a:schemeClr val="accent1">
                      <a:lumMod val="2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викладання</a:t>
            </a:r>
            <a:r>
              <a:rPr lang="ru-RU" sz="3200" b="1" dirty="0" smtClean="0">
                <a:ln>
                  <a:solidFill>
                    <a:schemeClr val="accent1">
                      <a:lumMod val="2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>
                  <a:solidFill>
                    <a:schemeClr val="accent1">
                      <a:lumMod val="2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>
                  <a:solidFill>
                    <a:schemeClr val="accent1">
                      <a:lumMod val="2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accent1">
                      <a:lumMod val="2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англійської</a:t>
            </a:r>
            <a:r>
              <a:rPr lang="ru-RU" sz="3200" b="1" dirty="0" smtClean="0">
                <a:ln>
                  <a:solidFill>
                    <a:schemeClr val="accent1">
                      <a:lumMod val="2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accent1">
                      <a:lumMod val="2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3200" b="1" dirty="0" smtClean="0">
                <a:ln>
                  <a:solidFill>
                    <a:schemeClr val="accent1">
                      <a:lumMod val="2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>
                  <a:solidFill>
                    <a:schemeClr val="accent1">
                      <a:lumMod val="2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>
                  <a:solidFill>
                    <a:schemeClr val="accent1">
                      <a:lumMod val="2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НУШ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274638"/>
            <a:ext cx="3672408" cy="1143000"/>
          </a:xfrm>
          <a:prstGeom prst="downArrowCallout">
            <a:avLst/>
          </a:prstGeom>
          <a:solidFill>
            <a:srgbClr val="99FF99"/>
          </a:solidFill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НУШ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1600201"/>
            <a:ext cx="6840760" cy="2908919"/>
          </a:xfrm>
          <a:prstGeom prst="roundRect">
            <a:avLst/>
          </a:prstGeom>
          <a:solidFill>
            <a:srgbClr val="99FF99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 школу, в якій буде приємно навчатися, і яка даватиме учням не лише знання, а й  вміння їх застосовувати у житті </a:t>
            </a:r>
            <a:endParaRPr lang="uk-UA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images.jpgnbvca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60648"/>
            <a:ext cx="1545332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mages 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85" t="18797" r="3005" b="14907"/>
          <a:stretch/>
        </p:blipFill>
        <p:spPr bwMode="auto">
          <a:xfrm>
            <a:off x="2555776" y="4557189"/>
            <a:ext cx="5381178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3358980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42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641"/>
            <a:ext cx="7560840" cy="936104"/>
          </a:xfrm>
        </p:spPr>
        <p:txBody>
          <a:bodyPr>
            <a:noAutofit/>
          </a:bodyPr>
          <a:lstStyle/>
          <a:p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Нове на уроках англійської мови  </a:t>
            </a:r>
            <a:b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231549"/>
            <a:ext cx="3888432" cy="877162"/>
          </a:xfrm>
          <a:solidFill>
            <a:srgbClr val="FFFFCC"/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Нові програми та підручники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2708920"/>
            <a:ext cx="2268758" cy="230425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no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Суттєво змінюється форма  навчання</a:t>
            </a:r>
          </a:p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діяльнісний підхід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88224" y="2708920"/>
            <a:ext cx="2304256" cy="230425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no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Учень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 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центрі 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1268761"/>
            <a:ext cx="2880320" cy="864096"/>
          </a:xfrm>
          <a:prstGeom prst="rect">
            <a:avLst/>
          </a:prstGeom>
          <a:solidFill>
            <a:srgbClr val="FFFFCC"/>
          </a:solidFill>
        </p:spPr>
        <p:txBody>
          <a:bodyPr wrap="none"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суттєво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змінився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08111" y="5157192"/>
            <a:ext cx="3491881" cy="151216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ситуативного спілкування в підручниках різних авторів ідентична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56176" y="5157192"/>
            <a:ext cx="2664296" cy="1512168"/>
          </a:xfrm>
          <a:prstGeom prst="rect">
            <a:avLst/>
          </a:prstGeom>
          <a:solidFill>
            <a:srgbClr val="FFFFCC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Послідовність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викладення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 може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змінюватись </a:t>
            </a:r>
            <a:endParaRPr lang="ru-RU" sz="2400" b="1" dirty="0"/>
          </a:p>
        </p:txBody>
      </p:sp>
      <p:pic>
        <p:nvPicPr>
          <p:cNvPr id="1026" name="Picture 2" descr="C:\Users\Public\Pictures\Sample Pictures\images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64904"/>
            <a:ext cx="2495550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7073787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74638"/>
            <a:ext cx="6264696" cy="1354162"/>
          </a:xfrm>
          <a:solidFill>
            <a:srgbClr val="FFCCFF"/>
          </a:solidFill>
        </p:spPr>
        <p:txBody>
          <a:bodyPr>
            <a:noAutofit/>
          </a:bodyPr>
          <a:lstStyle/>
          <a:p>
            <a:r>
              <a:rPr lang="ru-RU" dirty="0" smtClean="0"/>
              <a:t> </a:t>
            </a:r>
            <a:r>
              <a:rPr lang="uk-UA" sz="4000" b="1" i="1" dirty="0" smtClean="0"/>
              <a:t>Під час навчання мови потрібно враховувати</a:t>
            </a:r>
            <a:endParaRPr lang="uk-UA" sz="40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3244334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51920" y="2044004"/>
            <a:ext cx="4824536" cy="4553348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no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uk-UA" sz="3200" b="1" i="1" dirty="0" err="1" smtClean="0"/>
              <a:t>психо-фізіологічні</a:t>
            </a:r>
            <a:r>
              <a:rPr lang="uk-UA" sz="3200" b="1" i="1" dirty="0" smtClean="0"/>
              <a:t> особливості учнів</a:t>
            </a:r>
          </a:p>
          <a:p>
            <a:pPr marL="457200" indent="-457200">
              <a:buBlip>
                <a:blip r:embed="rId2"/>
              </a:buBlip>
            </a:pPr>
            <a:r>
              <a:rPr lang="uk-UA" sz="3200" b="1" i="1" dirty="0" smtClean="0"/>
              <a:t>відсутність попереднього навчального досвіду своїх учнів</a:t>
            </a:r>
          </a:p>
          <a:p>
            <a:pPr marL="457200" indent="-457200">
              <a:buBlip>
                <a:blip r:embed="rId2"/>
              </a:buBlip>
            </a:pPr>
            <a:r>
              <a:rPr lang="uk-UA" sz="3200" b="1" i="1" dirty="0" smtClean="0"/>
              <a:t>спиратися на досвід, набутий ними в дошкільний період </a:t>
            </a:r>
          </a:p>
          <a:p>
            <a:endParaRPr lang="ru-RU" sz="3200" dirty="0"/>
          </a:p>
        </p:txBody>
      </p:sp>
      <p:pic>
        <p:nvPicPr>
          <p:cNvPr id="2050" name="Picture 2" descr="C:\Users\Public\Pictures\Sample Pictures\images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0912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ublic\Pictures\Sample Pictures\images (4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78" y="2338566"/>
            <a:ext cx="2428875" cy="1885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2063432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344816" cy="1143000"/>
          </a:xfrm>
          <a:solidFill>
            <a:srgbClr val="CCFF66"/>
          </a:solidFill>
        </p:spPr>
        <p:txBody>
          <a:bodyPr>
            <a:noAutofit/>
          </a:bodyPr>
          <a:lstStyle/>
          <a:p>
            <a:pPr algn="r"/>
            <a:r>
              <a:rPr lang="uk-UA" sz="3800" b="1" i="1" dirty="0" err="1" smtClean="0"/>
              <a:t>Інованційні</a:t>
            </a:r>
            <a:r>
              <a:rPr lang="uk-UA" sz="3800" b="1" i="1" dirty="0" smtClean="0"/>
              <a:t> методи навчання</a:t>
            </a:r>
            <a:endParaRPr lang="ru-RU" sz="3800" b="1" i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576" y="4581129"/>
            <a:ext cx="3600400" cy="2160240"/>
          </a:xfrm>
          <a:solidFill>
            <a:srgbClr val="CCFF66"/>
          </a:solidFill>
        </p:spPr>
        <p:txBody>
          <a:bodyPr>
            <a:noAutofit/>
          </a:bodyPr>
          <a:lstStyle/>
          <a:p>
            <a:pPr algn="ctr">
              <a:buBlip>
                <a:blip r:embed="rId2"/>
              </a:buBlip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Ігрові</a:t>
            </a:r>
          </a:p>
          <a:p>
            <a:pPr algn="ctr">
              <a:buBlip>
                <a:blip r:embed="rId2"/>
              </a:buBlip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Інформаційні</a:t>
            </a:r>
          </a:p>
          <a:p>
            <a:pPr algn="ctr">
              <a:buBlip>
                <a:blip r:embed="rId2"/>
              </a:buBlip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Інтерактивні</a:t>
            </a:r>
          </a:p>
          <a:p>
            <a:pPr algn="ctr">
              <a:buBlip>
                <a:blip r:embed="rId2"/>
              </a:buBlip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 проектів</a:t>
            </a:r>
          </a:p>
          <a:p>
            <a:pPr algn="ctr"/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4581128"/>
            <a:ext cx="3240360" cy="2088232"/>
          </a:xfrm>
          <a:solidFill>
            <a:srgbClr val="CCFF66"/>
          </a:solidFill>
        </p:spPr>
        <p:txBody>
          <a:bodyPr>
            <a:normAutofit fontScale="92500"/>
          </a:bodyPr>
          <a:lstStyle/>
          <a:p>
            <a:pPr algn="ctr">
              <a:buBlip>
                <a:blip r:embed="rId2"/>
              </a:buBlip>
            </a:pPr>
            <a:r>
              <a:rPr lang="uk-U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Особистісно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орієнтоване навчання</a:t>
            </a:r>
          </a:p>
          <a:p>
            <a:pPr algn="ctr">
              <a:buBlip>
                <a:blip r:embed="rId2"/>
              </a:buBlip>
            </a:pP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 розвивального навчання</a:t>
            </a:r>
          </a:p>
          <a:p>
            <a:endParaRPr lang="ru-RU" dirty="0"/>
          </a:p>
        </p:txBody>
      </p:sp>
      <p:pic>
        <p:nvPicPr>
          <p:cNvPr id="1026" name="Picture 2" descr="C:\Users\Public\Pictures\Sample Pictures\alumnos-maestros-comenzando-clase-escuela_61747-10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1" t="5576" r="3739" b="5895"/>
          <a:stretch/>
        </p:blipFill>
        <p:spPr bwMode="auto">
          <a:xfrm>
            <a:off x="971600" y="1628800"/>
            <a:ext cx="6768752" cy="2795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2435375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60648"/>
            <a:ext cx="5266928" cy="1143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uk-UA" sz="4000" b="1" i="1" dirty="0" smtClean="0"/>
              <a:t>Підходи іншомов</a:t>
            </a:r>
            <a:r>
              <a:rPr lang="uk-UA" sz="4000" b="1" i="1" dirty="0"/>
              <a:t>н</a:t>
            </a:r>
            <a:r>
              <a:rPr lang="uk-UA" sz="4000" b="1" i="1" dirty="0" smtClean="0"/>
              <a:t>ого навчання учнів</a:t>
            </a:r>
            <a:endParaRPr lang="ru-RU" sz="40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1600200"/>
            <a:ext cx="5256584" cy="499715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buBlip>
                <a:blip r:embed="rId2"/>
              </a:buBlip>
            </a:pPr>
            <a:r>
              <a:rPr lang="ru-RU" dirty="0"/>
              <a:t>Прямий досвід (</a:t>
            </a:r>
            <a:r>
              <a:rPr lang="en-US" dirty="0"/>
              <a:t>Total physical response) </a:t>
            </a:r>
            <a:endParaRPr lang="uk-UA" dirty="0" smtClean="0"/>
          </a:p>
          <a:p>
            <a:pPr>
              <a:buBlip>
                <a:blip r:embed="rId2"/>
              </a:buBlip>
            </a:pPr>
            <a:r>
              <a:rPr lang="ru-RU" dirty="0"/>
              <a:t>Метод розповідання історій  (</a:t>
            </a:r>
            <a:r>
              <a:rPr lang="en-US" dirty="0"/>
              <a:t>Storytelling</a:t>
            </a:r>
            <a:r>
              <a:rPr lang="en-US" dirty="0" smtClean="0"/>
              <a:t>)</a:t>
            </a:r>
            <a:endParaRPr lang="uk-UA" dirty="0" smtClean="0"/>
          </a:p>
          <a:p>
            <a:pPr>
              <a:buBlip>
                <a:blip r:embed="rId2"/>
              </a:buBlip>
            </a:pPr>
            <a:r>
              <a:rPr lang="ru-RU" dirty="0"/>
              <a:t>Використання ритміко-пісенних матеріалів </a:t>
            </a:r>
            <a:endParaRPr lang="ru-RU" dirty="0" smtClean="0"/>
          </a:p>
          <a:p>
            <a:pPr>
              <a:buBlip>
                <a:blip r:embed="rId2"/>
              </a:buBlip>
            </a:pPr>
            <a:r>
              <a:rPr lang="ru-RU" dirty="0" smtClean="0"/>
              <a:t>Метод фоніксів</a:t>
            </a:r>
          </a:p>
          <a:p>
            <a:pPr>
              <a:buBlip>
                <a:blip r:embed="rId2"/>
              </a:buBlip>
            </a:pPr>
            <a:r>
              <a:rPr lang="ru-RU" dirty="0" smtClean="0"/>
              <a:t>Комунікативно-ігровий </a:t>
            </a:r>
            <a:r>
              <a:rPr lang="ru-RU" dirty="0"/>
              <a:t>метод навчання</a:t>
            </a:r>
          </a:p>
        </p:txBody>
      </p:sp>
      <p:pic>
        <p:nvPicPr>
          <p:cNvPr id="2051" name="Picture 3" descr="C:\Users\Public\Pictures\Sample Pictures\Profe con alumno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844824"/>
            <a:ext cx="2425807" cy="2469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Рисунок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09120"/>
            <a:ext cx="244827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1676817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920880" cy="2088232"/>
          </a:xfrm>
          <a:solidFill>
            <a:srgbClr val="FFFFCC"/>
          </a:solidFill>
          <a:ln>
            <a:solidFill>
              <a:srgbClr val="FFC000"/>
            </a:solidFill>
          </a:ln>
        </p:spPr>
        <p:txBody>
          <a:bodyPr>
            <a:noAutofit/>
          </a:bodyPr>
          <a:lstStyle/>
          <a:p>
            <a:r>
              <a:rPr lang="uk-UA" sz="3200" b="1" dirty="0" smtClean="0"/>
              <a:t>Комунікативно-ігровий </a:t>
            </a:r>
            <a:br>
              <a:rPr lang="uk-UA" sz="3200" b="1" dirty="0" smtClean="0"/>
            </a:br>
            <a:r>
              <a:rPr lang="uk-UA" sz="3200" b="1" dirty="0" smtClean="0"/>
              <a:t>метод навчання – </a:t>
            </a:r>
            <a:br>
              <a:rPr lang="uk-UA" sz="3200" b="1" dirty="0" smtClean="0"/>
            </a:br>
            <a:r>
              <a:rPr lang="uk-UA" sz="3200" b="1" dirty="0" smtClean="0"/>
              <a:t>основний </a:t>
            </a:r>
            <a:r>
              <a:rPr lang="uk-UA" sz="3200" b="1" dirty="0" err="1"/>
              <a:t>підход</a:t>
            </a:r>
            <a:r>
              <a:rPr lang="uk-UA" sz="3200" b="1" dirty="0"/>
              <a:t> до вивчення іноземної мови </a:t>
            </a:r>
            <a:endParaRPr lang="ru-RU" sz="36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2708920"/>
            <a:ext cx="3754760" cy="2376264"/>
          </a:xfrm>
          <a:solidFill>
            <a:srgbClr val="FFFFCC"/>
          </a:solidFill>
          <a:ln>
            <a:solidFill>
              <a:srgbClr val="FFC000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"</a:t>
            </a:r>
            <a:r>
              <a:rPr lang="ru-RU" sz="2400" b="1" dirty="0" smtClean="0"/>
              <a:t>У </a:t>
            </a:r>
            <a:r>
              <a:rPr lang="ru-RU" sz="2400" b="1" dirty="0" err="1" smtClean="0"/>
              <a:t>дитячому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віці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гра</a:t>
            </a:r>
            <a:r>
              <a:rPr lang="ru-RU" sz="2400" b="1" dirty="0" smtClean="0"/>
              <a:t> – </a:t>
            </a:r>
            <a:r>
              <a:rPr lang="ru-RU" sz="2400" b="1" dirty="0" err="1" smtClean="0"/>
              <a:t>це</a:t>
            </a:r>
            <a:r>
              <a:rPr lang="ru-RU" sz="2400" b="1" dirty="0" smtClean="0"/>
              <a:t> норма, і </a:t>
            </a:r>
            <a:r>
              <a:rPr lang="ru-RU" sz="2400" b="1" dirty="0" err="1" smtClean="0"/>
              <a:t>дитина</a:t>
            </a:r>
            <a:r>
              <a:rPr lang="ru-RU" sz="2400" b="1" dirty="0" smtClean="0"/>
              <a:t> повинна </a:t>
            </a:r>
            <a:r>
              <a:rPr lang="ru-RU" sz="2400" b="1" dirty="0" err="1" smtClean="0"/>
              <a:t>завжди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гратися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навіть</a:t>
            </a:r>
            <a:r>
              <a:rPr lang="ru-RU" sz="2400" b="1" dirty="0" smtClean="0"/>
              <a:t> коли </a:t>
            </a:r>
            <a:r>
              <a:rPr lang="ru-RU" sz="2400" b="1" dirty="0" err="1" smtClean="0"/>
              <a:t>робить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серйозну</a:t>
            </a:r>
            <a:r>
              <a:rPr lang="ru-RU" sz="2400" b="1" dirty="0" smtClean="0"/>
              <a:t> роботу" </a:t>
            </a:r>
          </a:p>
          <a:p>
            <a:pPr marL="0" indent="0" algn="r">
              <a:buNone/>
            </a:pPr>
            <a:r>
              <a:rPr lang="ru-RU" sz="2400" dirty="0" smtClean="0"/>
              <a:t>(А. С. Макаренко)</a:t>
            </a:r>
          </a:p>
          <a:p>
            <a:endParaRPr lang="ru-RU" dirty="0"/>
          </a:p>
        </p:txBody>
      </p:sp>
      <p:pic>
        <p:nvPicPr>
          <p:cNvPr id="4098" name="Picture 2" descr="C:\Users\User\Desktop\footb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357068"/>
            <a:ext cx="1374279" cy="13432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pzz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229200"/>
            <a:ext cx="1494929" cy="14711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5229200"/>
            <a:ext cx="3312368" cy="1222395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txBody>
          <a:bodyPr wrap="square">
            <a:noAutofit/>
          </a:bodyPr>
          <a:lstStyle/>
          <a:p>
            <a:pPr algn="ctr"/>
            <a:r>
              <a:rPr lang="uk-UA" sz="2400" b="1" dirty="0" smtClean="0"/>
              <a:t>Гра - природнє середовище спілкування дітей</a:t>
            </a:r>
            <a:endParaRPr lang="uk-UA" sz="2400" b="1" dirty="0"/>
          </a:p>
        </p:txBody>
      </p:sp>
      <p:pic>
        <p:nvPicPr>
          <p:cNvPr id="7" name="Picture 2" descr="C:\Users\Public\Pictures\Sample Pictures\images (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4104456" cy="2376264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3887121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4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34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34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34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34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85dc5a835231ddaeea360dda9ec3f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229600" cy="1008112"/>
          </a:xfrm>
        </p:spPr>
        <p:txBody>
          <a:bodyPr/>
          <a:lstStyle/>
          <a:p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Соколова Катерина Миколаївна 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Рисунок 8" descr="IMG-50dfc07c54fc47df48c596c293c887ae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260648"/>
            <a:ext cx="2736304" cy="54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56bd412fb9e15.jpg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764704"/>
            <a:ext cx="1414264" cy="1478549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20880" cy="634082"/>
          </a:xfrm>
          <a:solidFill>
            <a:srgbClr val="CCFFCC"/>
          </a:solidFill>
          <a:ln>
            <a:solidFill>
              <a:srgbClr val="92D050"/>
            </a:solidFill>
          </a:ln>
        </p:spPr>
        <p:txBody>
          <a:bodyPr>
            <a:normAutofit fontScale="90000"/>
          </a:bodyPr>
          <a:lstStyle/>
          <a:p>
            <a:r>
              <a:rPr lang="uk-UA" b="1" i="1" dirty="0" smtClean="0"/>
              <a:t>Ігрові завдання</a:t>
            </a: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2021" y="1124744"/>
            <a:ext cx="4105670" cy="2376264"/>
          </a:xfrm>
          <a:solidFill>
            <a:srgbClr val="CCFFCC"/>
          </a:solidFill>
          <a:ln>
            <a:solidFill>
              <a:srgbClr val="92D050"/>
            </a:solidFill>
          </a:ln>
        </p:spPr>
        <p:txBody>
          <a:bodyPr/>
          <a:lstStyle/>
          <a:p>
            <a:pPr algn="ctr">
              <a:buBlip>
                <a:blip r:embed="rId2"/>
              </a:buBlip>
            </a:pPr>
            <a:r>
              <a:rPr lang="uk-UA" b="1" i="1" dirty="0" smtClean="0"/>
              <a:t>ситуативні; </a:t>
            </a:r>
          </a:p>
          <a:p>
            <a:pPr algn="ctr">
              <a:buBlip>
                <a:blip r:embed="rId2"/>
              </a:buBlip>
            </a:pPr>
            <a:r>
              <a:rPr lang="uk-UA" b="1" i="1" dirty="0" smtClean="0"/>
              <a:t>змагальні;</a:t>
            </a:r>
          </a:p>
          <a:p>
            <a:pPr algn="ctr">
              <a:buBlip>
                <a:blip r:embed="rId2"/>
              </a:buBlip>
            </a:pPr>
            <a:r>
              <a:rPr lang="uk-UA" b="1" i="1" dirty="0" err="1" smtClean="0"/>
              <a:t>ритмомузичні</a:t>
            </a:r>
            <a:r>
              <a:rPr lang="uk-UA" b="1" i="1" dirty="0" smtClean="0"/>
              <a:t> ;</a:t>
            </a:r>
          </a:p>
          <a:p>
            <a:pPr algn="ctr">
              <a:buBlip>
                <a:blip r:embed="rId2"/>
              </a:buBlip>
            </a:pPr>
            <a:r>
              <a:rPr lang="uk-UA" b="1" i="1" dirty="0" smtClean="0"/>
              <a:t>художні.</a:t>
            </a:r>
          </a:p>
          <a:p>
            <a:endParaRPr lang="ru-RU" dirty="0"/>
          </a:p>
        </p:txBody>
      </p:sp>
      <p:pic>
        <p:nvPicPr>
          <p:cNvPr id="1026" name="Picture 2" descr="C:\Users\User\Desktop\nyhetsbild-move-and-groove-600x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05064"/>
            <a:ext cx="7848872" cy="252028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Public\Pictures\Sample Pictures\images 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960439" cy="2376264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6211936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188640"/>
            <a:ext cx="7920879" cy="562074"/>
          </a:xfrm>
          <a:solidFill>
            <a:srgbClr val="FFCCFF"/>
          </a:solidFill>
        </p:spPr>
        <p:txBody>
          <a:bodyPr>
            <a:noAutofit/>
          </a:bodyPr>
          <a:lstStyle/>
          <a:p>
            <a:r>
              <a:rPr lang="uk-UA" sz="4000" b="1" i="1" dirty="0" smtClean="0"/>
              <a:t>Ігри для активізації лексики</a:t>
            </a:r>
            <a:endParaRPr lang="ru-RU" sz="4000" b="1" i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11760" y="2780929"/>
            <a:ext cx="2808312" cy="3960439"/>
          </a:xfrm>
        </p:spPr>
        <p:txBody>
          <a:bodyPr>
            <a:noAutofit/>
          </a:bodyPr>
          <a:lstStyle/>
          <a:p>
            <a:r>
              <a:rPr lang="en-US" sz="2400" b="1" dirty="0"/>
              <a:t>Naughty </a:t>
            </a:r>
            <a:r>
              <a:rPr lang="en-US" sz="2400" b="1" dirty="0" err="1"/>
              <a:t>colours</a:t>
            </a:r>
            <a:endParaRPr lang="ru-RU" sz="2400" dirty="0"/>
          </a:p>
          <a:p>
            <a:r>
              <a:rPr lang="en-US" sz="2400" b="1" dirty="0" smtClean="0"/>
              <a:t>Sow grow</a:t>
            </a:r>
            <a:endParaRPr lang="ru-RU" sz="2400" dirty="0"/>
          </a:p>
          <a:p>
            <a:r>
              <a:rPr lang="en-US" sz="2400" b="1" dirty="0"/>
              <a:t>Hot Potato</a:t>
            </a:r>
            <a:endParaRPr lang="ru-RU" sz="2400" dirty="0"/>
          </a:p>
          <a:p>
            <a:r>
              <a:rPr lang="en-US" sz="2400" b="1" dirty="0"/>
              <a:t>A keyhole</a:t>
            </a:r>
            <a:endParaRPr lang="ru-RU" sz="2400" dirty="0"/>
          </a:p>
          <a:p>
            <a:r>
              <a:rPr lang="en-US" sz="2400" b="1" dirty="0" smtClean="0"/>
              <a:t>I-Spy</a:t>
            </a:r>
          </a:p>
          <a:p>
            <a:r>
              <a:rPr lang="en-US" sz="2400" b="1" dirty="0" smtClean="0"/>
              <a:t>Four-in-row</a:t>
            </a:r>
          </a:p>
          <a:p>
            <a:r>
              <a:rPr lang="en-US" sz="2400" b="1" dirty="0" smtClean="0"/>
              <a:t>Bingo</a:t>
            </a:r>
          </a:p>
          <a:p>
            <a:r>
              <a:rPr lang="en-US" sz="2400" b="1" dirty="0" smtClean="0"/>
              <a:t>20 Questions</a:t>
            </a:r>
          </a:p>
          <a:p>
            <a:r>
              <a:rPr lang="en-US" sz="2400" b="1" dirty="0"/>
              <a:t>Banana Race</a:t>
            </a:r>
          </a:p>
          <a:p>
            <a:endParaRPr lang="ru-RU" sz="2400" dirty="0"/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860032" y="836712"/>
            <a:ext cx="4030774" cy="3960440"/>
          </a:xfrm>
        </p:spPr>
        <p:txBody>
          <a:bodyPr/>
          <a:lstStyle/>
          <a:p>
            <a:pPr algn="ctr"/>
            <a:r>
              <a:rPr lang="en-US" sz="2400" b="1" dirty="0" smtClean="0"/>
              <a:t>What is missing</a:t>
            </a:r>
            <a:r>
              <a:rPr lang="uk-UA" sz="2400" b="1" dirty="0" smtClean="0"/>
              <a:t>?</a:t>
            </a:r>
            <a:endParaRPr lang="ru-RU" sz="2400" dirty="0" smtClean="0"/>
          </a:p>
          <a:p>
            <a:pPr algn="ctr"/>
            <a:r>
              <a:rPr lang="en-US" sz="2400" b="1" dirty="0" smtClean="0"/>
              <a:t>Odd one out</a:t>
            </a:r>
            <a:endParaRPr lang="ru-RU" sz="2400" dirty="0" smtClean="0"/>
          </a:p>
          <a:p>
            <a:pPr algn="ctr"/>
            <a:r>
              <a:rPr lang="en-US" sz="2400" b="1" dirty="0" smtClean="0"/>
              <a:t>Magic box</a:t>
            </a:r>
            <a:endParaRPr lang="ru-RU" sz="2400" dirty="0" smtClean="0"/>
          </a:p>
          <a:p>
            <a:pPr algn="ctr"/>
            <a:r>
              <a:rPr lang="en-US" sz="2400" b="1" dirty="0" smtClean="0"/>
              <a:t>Sort it out</a:t>
            </a:r>
          </a:p>
          <a:p>
            <a:pPr algn="ctr"/>
            <a:r>
              <a:rPr lang="en-US" sz="2400" b="1" dirty="0" smtClean="0"/>
              <a:t>Board </a:t>
            </a:r>
            <a:r>
              <a:rPr lang="en-US" sz="2400" b="1" dirty="0" err="1" smtClean="0"/>
              <a:t>Pelmanism</a:t>
            </a:r>
            <a:r>
              <a:rPr lang="en-US" sz="2400" b="1" dirty="0" smtClean="0"/>
              <a:t>/Memory</a:t>
            </a:r>
          </a:p>
          <a:p>
            <a:pPr algn="ctr"/>
            <a:r>
              <a:rPr lang="en-US" sz="2400" b="1" dirty="0" smtClean="0"/>
              <a:t>Alphabet Game</a:t>
            </a:r>
          </a:p>
          <a:p>
            <a:pPr algn="ctr"/>
            <a:r>
              <a:rPr lang="en-US" sz="2400" b="1" dirty="0" smtClean="0"/>
              <a:t>Board Scramble</a:t>
            </a:r>
          </a:p>
          <a:p>
            <a:pPr algn="ctr"/>
            <a:r>
              <a:rPr lang="en-US" sz="2400" b="1" dirty="0" smtClean="0"/>
              <a:t>Slam</a:t>
            </a:r>
          </a:p>
          <a:p>
            <a:pPr algn="ctr"/>
            <a:endParaRPr lang="en-US" b="1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2050" name="Picture 2" descr="C:\Users\User\Desktop\clipart-yellow-thinking-smiley-emoticon-512x512-60c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4005064"/>
            <a:ext cx="1912945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friend                 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80728"/>
            <a:ext cx="2736304" cy="1944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MYmpOp4JMZM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17878"/>
            <a:ext cx="1874261" cy="18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images 4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69160"/>
            <a:ext cx="2417465" cy="1771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6781294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500"/>
                            </p:stCondLst>
                            <p:childTnLst>
                              <p:par>
                                <p:cTn id="6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7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500"/>
                            </p:stCondLst>
                            <p:childTnLst>
                              <p:par>
                                <p:cTn id="7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0"/>
                            </p:stCondLst>
                            <p:childTnLst>
                              <p:par>
                                <p:cTn id="7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500"/>
                            </p:stCondLst>
                            <p:childTnLst>
                              <p:par>
                                <p:cTn id="8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92080" y="332656"/>
            <a:ext cx="3744416" cy="792088"/>
          </a:xfrm>
          <a:solidFill>
            <a:srgbClr val="FFFFCC"/>
          </a:solidFill>
        </p:spPr>
        <p:txBody>
          <a:bodyPr/>
          <a:lstStyle/>
          <a:p>
            <a:r>
              <a:rPr lang="ru-RU" sz="3600" b="1" i="1" dirty="0" smtClean="0"/>
              <a:t>Метод </a:t>
            </a:r>
            <a:r>
              <a:rPr lang="ru-RU" sz="3600" b="1" i="1" dirty="0"/>
              <a:t>проект</a:t>
            </a:r>
            <a:r>
              <a:rPr lang="uk-UA" sz="3600" b="1" i="1" dirty="0"/>
              <a:t>і</a:t>
            </a:r>
            <a:r>
              <a:rPr lang="ru-RU" sz="3600" b="1" i="1" dirty="0"/>
              <a:t>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1340768"/>
            <a:ext cx="3456384" cy="5270092"/>
          </a:xfrm>
          <a:solidFill>
            <a:srgbClr val="FFFFCC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b="1" i="1" dirty="0" smtClean="0"/>
              <a:t>Індивідуальні </a:t>
            </a:r>
            <a:r>
              <a:rPr lang="uk-UA" b="1" i="1" dirty="0"/>
              <a:t>проекти: </a:t>
            </a:r>
            <a:endParaRPr lang="en-US" b="1" i="1" dirty="0" smtClean="0"/>
          </a:p>
          <a:p>
            <a:pPr algn="ctr">
              <a:buBlip>
                <a:blip r:embed="rId2"/>
              </a:buBlip>
            </a:pPr>
            <a:r>
              <a:rPr lang="uk-UA" dirty="0" smtClean="0"/>
              <a:t> </a:t>
            </a:r>
            <a:r>
              <a:rPr lang="en-US" dirty="0"/>
              <a:t>My </a:t>
            </a:r>
            <a:r>
              <a:rPr lang="en-US" dirty="0" smtClean="0"/>
              <a:t>family</a:t>
            </a:r>
          </a:p>
          <a:p>
            <a:pPr algn="ctr">
              <a:buBlip>
                <a:blip r:embed="rId2"/>
              </a:buBlip>
            </a:pPr>
            <a:r>
              <a:rPr lang="en-US" dirty="0" smtClean="0"/>
              <a:t>My pets</a:t>
            </a:r>
          </a:p>
          <a:p>
            <a:pPr algn="ctr">
              <a:buBlip>
                <a:blip r:embed="rId2"/>
              </a:buBlip>
            </a:pPr>
            <a:r>
              <a:rPr lang="en-US" dirty="0" smtClean="0"/>
              <a:t>My toys</a:t>
            </a:r>
            <a:endParaRPr lang="uk-UA" dirty="0" smtClean="0"/>
          </a:p>
          <a:p>
            <a:pPr marL="0" indent="0" algn="ctr">
              <a:buNone/>
            </a:pPr>
            <a:r>
              <a:rPr lang="uk-UA" b="1" i="1" dirty="0" smtClean="0"/>
              <a:t>Групові проекти:</a:t>
            </a:r>
          </a:p>
          <a:p>
            <a:pPr algn="ctr">
              <a:buBlip>
                <a:blip r:embed="rId2"/>
              </a:buBlip>
            </a:pPr>
            <a:r>
              <a:rPr lang="en-US" dirty="0" smtClean="0"/>
              <a:t>My Christmas tree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10" name="Рисунок 9" descr="Screenshot_2021-01-03-20-11-58-291_com.miui.galle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9"/>
            <a:ext cx="460851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UpmSVCLNxN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356992"/>
            <a:ext cx="4752528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26978551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116632"/>
            <a:ext cx="5724128" cy="72008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uk-UA" b="1" i="1" dirty="0" smtClean="0"/>
              <a:t>Висновки</a:t>
            </a: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836712"/>
            <a:ext cx="5724128" cy="5904656"/>
          </a:xfrm>
          <a:solidFill>
            <a:srgbClr val="CCFFCC"/>
          </a:solidFill>
        </p:spPr>
        <p:txBody>
          <a:bodyPr/>
          <a:lstStyle/>
          <a:p>
            <a:pPr algn="ctr">
              <a:buBlip>
                <a:blip r:embed="rId2"/>
              </a:buBlip>
            </a:pPr>
            <a:r>
              <a:rPr lang="en-US" dirty="0" smtClean="0"/>
              <a:t> </a:t>
            </a:r>
            <a:r>
              <a:rPr lang="uk-UA" sz="2800" dirty="0" smtClean="0"/>
              <a:t>В</a:t>
            </a:r>
            <a:r>
              <a:rPr lang="ru-RU" sz="2800" dirty="0" smtClean="0"/>
              <a:t> </a:t>
            </a:r>
            <a:r>
              <a:rPr lang="uk-UA" sz="2800" dirty="0" smtClean="0"/>
              <a:t>будь–якій діяльності на уроці учень  має перебувати в ситуації успіху , оскільки вона є одним з найвагоміших мотивів для подальшого вивчення іноземної мови</a:t>
            </a:r>
            <a:endParaRPr lang="ru-RU" sz="2800" dirty="0" smtClean="0"/>
          </a:p>
          <a:p>
            <a:pPr algn="ctr">
              <a:buBlip>
                <a:blip r:embed="rId2"/>
              </a:buBlip>
            </a:pPr>
            <a:r>
              <a:rPr lang="uk-UA" sz="2800" dirty="0" smtClean="0"/>
              <a:t>Ігровий матеріал активізує учнів</a:t>
            </a:r>
          </a:p>
          <a:p>
            <a:pPr algn="ctr">
              <a:buBlip>
                <a:blip r:embed="rId2"/>
              </a:buBlip>
            </a:pPr>
            <a:r>
              <a:rPr lang="uk-UA" sz="2800" dirty="0" smtClean="0"/>
              <a:t>Інноваційні технології навчання створюють принципово нову освітню сферу</a:t>
            </a:r>
            <a:endParaRPr lang="ru-RU" sz="2800" dirty="0"/>
          </a:p>
        </p:txBody>
      </p:sp>
      <p:pic>
        <p:nvPicPr>
          <p:cNvPr id="5122" name="Picture 2" descr="C:\Users\Public\Pictures\Sample Pictures\images (8)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CEEEE9"/>
              </a:clrFrom>
              <a:clrTo>
                <a:srgbClr val="CEEEE9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104"/>
          <a:stretch/>
        </p:blipFill>
        <p:spPr bwMode="auto">
          <a:xfrm>
            <a:off x="251520" y="1052736"/>
            <a:ext cx="3079229" cy="2591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thankyou-teacher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2880320" cy="238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8857529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Katyusha\Рабочий стол\85dc5a835231ddaeea360dda9ec3f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7030A0"/>
                </a:solidFill>
              </a:rPr>
              <a:t>Мій 6 клас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Screenshot_2021-01-03-20-11-18-244_com.miui.galle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628800"/>
            <a:ext cx="6858000" cy="450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Documents and Settings\Katyusha\Рабочий стол\85dc5a835231ddaeea360dda9ec3f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rgbClr val="7030A0"/>
                </a:solidFill>
              </a:rPr>
              <a:t>Відкриті уроки з англійської мови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10" name="Рисунок 9" descr="Screenshot_2021-01-03-20-12-14-075_com.miui.galle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9" y="1196752"/>
            <a:ext cx="410445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xdvx7uQLlA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268760"/>
            <a:ext cx="457200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Screenshot_2021-01-03-20-11-58-291_com.miui.galler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4221088"/>
            <a:ext cx="403244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Katyusha\Рабочий стол\85dc5a835231ddaeea360dda9ec3f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rgbClr val="7030A0"/>
                </a:solidFill>
              </a:rPr>
              <a:t>Виховні заходи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Screenshot_2021-01-03-20-10-59-663_com.mi.android.globalFileexplor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08721"/>
            <a:ext cx="453650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creenshot_2021-01-03-20-10-25-813_com.miui.galle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908721"/>
            <a:ext cx="4248472" cy="288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-c59d6e4969c8d5e2be1c4feb45f4e222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977680"/>
            <a:ext cx="302433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Screenshot_2021-01-03-20-14-23-605_com.miui.galler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4005064"/>
            <a:ext cx="2448272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Screenshot_2021-01-03-20-14-06-033_com.miui.galler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8104" y="4149080"/>
            <a:ext cx="3635896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Katyusha\Рабочий стол\85dc5a835231ddaeea360dda9ec3f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rgbClr val="7030A0"/>
                </a:solidFill>
              </a:rPr>
              <a:t>Наші екскурсії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Screenshot_2021-01-03-20-13-16-217_com.miui.galle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052737"/>
            <a:ext cx="4392488" cy="280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creenshot_2021-01-03-20-12-35-023_com.miui.galle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196753"/>
            <a:ext cx="4104456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creenshot_2021-01-03-22-37-54-745_com.miui.galler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761656"/>
            <a:ext cx="421196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-8081f95f6c2b6e17b4489369abff56b3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1" y="3932734"/>
            <a:ext cx="4211959" cy="292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Katyusha\Рабочий стол\85dc5a835231ddaeea360dda9ec3f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63688" y="260648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3600" dirty="0" smtClean="0">
              <a:solidFill>
                <a:srgbClr val="7030A0"/>
              </a:solidFill>
            </a:endParaRPr>
          </a:p>
          <a:p>
            <a:pPr algn="ctr"/>
            <a:r>
              <a:rPr lang="uk-UA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Погляд в майбутнє</a:t>
            </a:r>
            <a:endParaRPr lang="ru-RU" sz="3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2413338"/>
            <a:ext cx="78488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вчитель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вважаю,що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головним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підростаючого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покоління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ерудиція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вчителя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глибока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культура,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повага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любов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визначає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характер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взаємостосунків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учнями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якість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вмінь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навичок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56bd412fb9e15.jp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62455"/>
            <a:ext cx="1414264" cy="147854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Katyusha\Рабочий стол\85dc5a835231ddaeea360dda9ec3f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504040" cy="6858000"/>
          </a:xfrm>
          <a:prstGeom prst="rect">
            <a:avLst/>
          </a:prstGeom>
          <a:noFill/>
        </p:spPr>
      </p:pic>
      <p:pic>
        <p:nvPicPr>
          <p:cNvPr id="5" name="Рисунок 4" descr="56bd412fb9e15.jp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62455"/>
            <a:ext cx="1414264" cy="1478549"/>
          </a:xfrm>
          <a:prstGeom prst="rect">
            <a:avLst/>
          </a:prstGeom>
        </p:spPr>
      </p:pic>
      <p:pic>
        <p:nvPicPr>
          <p:cNvPr id="6" name="Рисунок 5" descr="56bd412fb9e15.jp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5661248"/>
            <a:ext cx="1414264" cy="147854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43608" y="692696"/>
            <a:ext cx="75608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Один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мудрець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сказав: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кожного дня, не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зважаючи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буде 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виконувати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свою роботу -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наше 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зміниться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краще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сухе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дерево,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щодня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поливати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обов’язково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зацвіте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...» Тому думаю нам,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вчителям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частіше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згадувати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цю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заповідь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стомитися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раніше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визначеного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терміну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нашої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тяжкої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не 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тьмянів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вогник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душі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круговерті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трудових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буднів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5dc5a835231ddaeea360dda9ec3f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2794322"/>
          </a:xfrm>
        </p:spPr>
        <p:txBody>
          <a:bodyPr/>
          <a:lstStyle/>
          <a:p>
            <a:r>
              <a:rPr lang="uk-UA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Моє педагогічне кредо :</a:t>
            </a:r>
            <a:r>
              <a:rPr lang="uk-UA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Наполегливість і </a:t>
            </a:r>
            <a:r>
              <a:rPr lang="uk-UA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знання-</a:t>
            </a:r>
            <a:r>
              <a:rPr lang="uk-UA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це є запорука успішної діяльності сучасного педагога.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2996952"/>
            <a:ext cx="77048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Моє життєве кредо:</a:t>
            </a:r>
            <a:r>
              <a:rPr lang="uk-UA" sz="4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ніколи не зупинятися на досягнутому, бо життя – це процес ,тому завжди потрібно рухатись уперед.</a:t>
            </a:r>
            <a:endParaRPr lang="ru-RU" sz="4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5dc5a835231ddaeea360dda9ec3f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rgbClr val="7030A0"/>
                </a:solidFill>
              </a:rPr>
              <a:t>Загальні відомості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7826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340768"/>
            <a:ext cx="77768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Дата народження:</a:t>
            </a:r>
            <a:r>
              <a:rPr lang="uk-UA" sz="20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10.01.1992 року</a:t>
            </a:r>
          </a:p>
          <a:p>
            <a:r>
              <a:rPr lang="uk-UA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Освіта: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 вища,у 2014 році закінчила Південноукраїнський національний  педагогічний університет імені К.Д.Ушинського.</a:t>
            </a:r>
          </a:p>
          <a:p>
            <a:r>
              <a:rPr lang="uk-UA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Спеціальність: </a:t>
            </a:r>
            <a:r>
              <a:rPr lang="uk-UA" sz="2000" i="1" dirty="0" err="1" smtClean="0">
                <a:latin typeface="Times New Roman" pitchFamily="18" charset="0"/>
                <a:cs typeface="Times New Roman" pitchFamily="18" charset="0"/>
              </a:rPr>
              <a:t>“Початкова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 dirty="0" err="1" smtClean="0">
                <a:latin typeface="Times New Roman" pitchFamily="18" charset="0"/>
                <a:cs typeface="Times New Roman" pitchFamily="18" charset="0"/>
              </a:rPr>
              <a:t>освіта”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Кваліфікація </a:t>
            </a:r>
            <a:r>
              <a:rPr lang="uk-UA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вчитель початкових класів,вчитель англійської мови в початкових класах,організатор початкової освіти.</a:t>
            </a:r>
          </a:p>
          <a:p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У 2015 році закінчила Південноукраїнський національний  педагогічний університет імені К.Д.Ушинського та здобула ступінь магістра.</a:t>
            </a:r>
          </a:p>
          <a:p>
            <a:r>
              <a:rPr lang="uk-UA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Спеціальність : </a:t>
            </a:r>
            <a:r>
              <a:rPr lang="uk-UA" sz="2000" i="1" dirty="0" err="1" smtClean="0">
                <a:latin typeface="Times New Roman" pitchFamily="18" charset="0"/>
                <a:cs typeface="Times New Roman" pitchFamily="18" charset="0"/>
              </a:rPr>
              <a:t>“Початкова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 dirty="0" err="1" smtClean="0">
                <a:latin typeface="Times New Roman" pitchFamily="18" charset="0"/>
                <a:cs typeface="Times New Roman" pitchFamily="18" charset="0"/>
              </a:rPr>
              <a:t>освіта”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Кваліфікація :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викладач педагогіки і методики початкової освіти.</a:t>
            </a:r>
          </a:p>
          <a:p>
            <a:r>
              <a:rPr lang="uk-UA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Посада:</a:t>
            </a:r>
            <a:r>
              <a:rPr lang="uk-UA" sz="20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вчитель початкових класів,вчитель англійської мови в початкових класах.</a:t>
            </a:r>
          </a:p>
          <a:p>
            <a:r>
              <a:rPr lang="uk-UA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Категорія: 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ІІ категорія</a:t>
            </a:r>
          </a:p>
          <a:p>
            <a:r>
              <a:rPr lang="uk-UA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Стаж роботи</a:t>
            </a:r>
            <a:r>
              <a:rPr lang="uk-UA" sz="20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6 роки 4 </a:t>
            </a:r>
            <a:r>
              <a:rPr lang="uk-UA" sz="2000" i="1" dirty="0" err="1" smtClean="0">
                <a:latin typeface="Times New Roman" pitchFamily="18" charset="0"/>
                <a:cs typeface="Times New Roman" pitchFamily="18" charset="0"/>
              </a:rPr>
              <a:t>місіців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5dc5a835231ddaeea360dda9ec3f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rgbClr val="7030A0"/>
                </a:solidFill>
              </a:rPr>
              <a:t>Освіта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img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268760"/>
            <a:ext cx="7488832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5dc5a835231ddaeea360dda9ec3f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0160"/>
          </a:xfrm>
        </p:spPr>
        <p:txBody>
          <a:bodyPr/>
          <a:lstStyle/>
          <a:p>
            <a:r>
              <a:rPr lang="uk-UA" i="1" dirty="0" smtClean="0">
                <a:solidFill>
                  <a:srgbClr val="7030A0"/>
                </a:solidFill>
              </a:rPr>
              <a:t>Освіта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img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412776"/>
            <a:ext cx="8208912" cy="525658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5dc5a835231ddaeea360dda9ec3f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i="1" dirty="0" smtClean="0">
                <a:solidFill>
                  <a:srgbClr val="7030A0"/>
                </a:solidFill>
              </a:rPr>
              <a:t>Мої досягнення у роботі 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img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24744"/>
            <a:ext cx="4139952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124744"/>
            <a:ext cx="4032448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5dc5a835231ddaeea360dda9ec3f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img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764704"/>
            <a:ext cx="2699792" cy="3717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764704"/>
            <a:ext cx="2664296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mg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43600" y="692696"/>
            <a:ext cx="3420888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85dc5a835231ddaeea360dda9ec3f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</p:spPr>
      </p:pic>
      <p:pic>
        <p:nvPicPr>
          <p:cNvPr id="10" name="Рисунок 9" descr="IMG_20210103_1753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266429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0210103_1753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260648"/>
            <a:ext cx="280831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0210103_1754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260648"/>
            <a:ext cx="288032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20210103_1801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789040"/>
            <a:ext cx="2592288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20210103_1802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3789040"/>
            <a:ext cx="2592289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20210103_18064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96136" y="3789040"/>
            <a:ext cx="2827767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535</Words>
  <Application>Microsoft Office PowerPoint</Application>
  <PresentationFormat>Экран (4:3)</PresentationFormat>
  <Paragraphs>114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Портфоліо вчителя початкових класів та вчителя англійської мови </vt:lpstr>
      <vt:lpstr>Соколова Катерина Миколаївна </vt:lpstr>
      <vt:lpstr>Моє педагогічне кредо : Наполегливість і знання- це є запорука успішної діяльності сучасного педагога.</vt:lpstr>
      <vt:lpstr>Загальні відомості</vt:lpstr>
      <vt:lpstr>Освіта</vt:lpstr>
      <vt:lpstr>Освіта</vt:lpstr>
      <vt:lpstr>Мої досягнення у роботі </vt:lpstr>
      <vt:lpstr>Слайд 8</vt:lpstr>
      <vt:lpstr>Слайд 9</vt:lpstr>
      <vt:lpstr>Слайд 10</vt:lpstr>
      <vt:lpstr>Слайд 11</vt:lpstr>
      <vt:lpstr>Слайд 12</vt:lpstr>
      <vt:lpstr>Проблема над якою працюю: </vt:lpstr>
      <vt:lpstr> Мета НУШ</vt:lpstr>
      <vt:lpstr>Нове на уроках англійської мови   </vt:lpstr>
      <vt:lpstr> Під час навчання мови потрібно враховувати</vt:lpstr>
      <vt:lpstr>Інованційні методи навчання</vt:lpstr>
      <vt:lpstr>Підходи іншомовного навчання учнів</vt:lpstr>
      <vt:lpstr>Комунікативно-ігровий  метод навчання –  основний підход до вивчення іноземної мови </vt:lpstr>
      <vt:lpstr>Ігрові завдання</vt:lpstr>
      <vt:lpstr>Ігри для активізації лексики</vt:lpstr>
      <vt:lpstr>Метод проектів </vt:lpstr>
      <vt:lpstr>Висновки</vt:lpstr>
      <vt:lpstr>Мій 6 клас</vt:lpstr>
      <vt:lpstr>Відкриті уроки з англійської мови</vt:lpstr>
      <vt:lpstr>Виховні заходи</vt:lpstr>
      <vt:lpstr>Наші екскурсії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вчителя початкових класів та вчителя англійської мови </dc:title>
  <cp:lastModifiedBy>Admin</cp:lastModifiedBy>
  <cp:revision>19</cp:revision>
  <dcterms:modified xsi:type="dcterms:W3CDTF">2021-01-03T21:22:32Z</dcterms:modified>
</cp:coreProperties>
</file>