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91" r:id="rId10"/>
    <p:sldId id="292" r:id="rId11"/>
    <p:sldId id="293" r:id="rId12"/>
    <p:sldId id="271" r:id="rId13"/>
    <p:sldId id="272" r:id="rId14"/>
    <p:sldId id="261" r:id="rId15"/>
    <p:sldId id="266" r:id="rId16"/>
    <p:sldId id="270" r:id="rId17"/>
    <p:sldId id="268" r:id="rId18"/>
    <p:sldId id="269" r:id="rId19"/>
    <p:sldId id="275" r:id="rId20"/>
    <p:sldId id="279" r:id="rId21"/>
    <p:sldId id="304" r:id="rId22"/>
    <p:sldId id="306" r:id="rId23"/>
    <p:sldId id="284" r:id="rId24"/>
    <p:sldId id="282" r:id="rId25"/>
    <p:sldId id="294" r:id="rId26"/>
    <p:sldId id="295" r:id="rId27"/>
    <p:sldId id="296" r:id="rId28"/>
    <p:sldId id="297" r:id="rId29"/>
    <p:sldId id="298" r:id="rId30"/>
    <p:sldId id="311" r:id="rId31"/>
    <p:sldId id="312" r:id="rId32"/>
    <p:sldId id="309" r:id="rId33"/>
    <p:sldId id="299" r:id="rId34"/>
    <p:sldId id="300" r:id="rId35"/>
    <p:sldId id="301" r:id="rId36"/>
    <p:sldId id="310" r:id="rId37"/>
    <p:sldId id="302" r:id="rId38"/>
    <p:sldId id="303" r:id="rId39"/>
    <p:sldId id="305" r:id="rId40"/>
    <p:sldId id="308" r:id="rId41"/>
    <p:sldId id="262" r:id="rId42"/>
    <p:sldId id="289" r:id="rId43"/>
    <p:sldId id="29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900CC"/>
    <a:srgbClr val="FF9900"/>
    <a:srgbClr val="FF3399"/>
    <a:srgbClr val="00FFCC"/>
    <a:srgbClr val="006600"/>
    <a:srgbClr val="FF3300"/>
    <a:srgbClr val="008000"/>
    <a:srgbClr val="5A2C98"/>
    <a:srgbClr val="A46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F8575-2C1A-4DC0-9F99-B86CC2799089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1F6D1-3F9D-4557-9B57-B3CA8B5DE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50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1F6D1-3F9D-4557-9B57-B3CA8B5DE0B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2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2AF5B04-5903-479C-A811-7AAE88F21C90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DE3CCD8-B340-4F12-A00D-92CB60F7F1B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g"/><Relationship Id="rId7" Type="http://schemas.openxmlformats.org/officeDocument/2006/relationships/image" Target="../media/image140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6532240" cy="869482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Gabriola" pitchFamily="82" charset="0"/>
              </a:rPr>
              <a:t>Портфоліо</a:t>
            </a:r>
            <a:r>
              <a:rPr lang="ru-RU" sz="3200" dirty="0" smtClean="0">
                <a:solidFill>
                  <a:srgbClr val="002060"/>
                </a:solidFill>
                <a:latin typeface="Gabriola" pitchFamily="82" charset="0"/>
              </a:rPr>
              <a:t> - 2021 </a:t>
            </a:r>
            <a:endParaRPr lang="ru-RU" sz="3200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1556792"/>
            <a:ext cx="8460432" cy="489654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6300" dirty="0" smtClean="0">
                <a:solidFill>
                  <a:srgbClr val="002060"/>
                </a:solidFill>
                <a:latin typeface="Gabriola" pitchFamily="82" charset="0"/>
              </a:rPr>
              <a:t>Леонова </a:t>
            </a:r>
            <a:r>
              <a:rPr lang="ru-RU" sz="6300" dirty="0" err="1" smtClean="0">
                <a:solidFill>
                  <a:srgbClr val="002060"/>
                </a:solidFill>
                <a:latin typeface="Gabriola" pitchFamily="82" charset="0"/>
              </a:rPr>
              <a:t>Вікторія</a:t>
            </a:r>
            <a:r>
              <a:rPr lang="ru-RU" sz="63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6300" dirty="0" err="1" smtClean="0">
                <a:solidFill>
                  <a:srgbClr val="002060"/>
                </a:solidFill>
                <a:latin typeface="Gabriola" pitchFamily="82" charset="0"/>
              </a:rPr>
              <a:t>Игорівна</a:t>
            </a:r>
            <a:endParaRPr lang="ru-RU" sz="6300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r>
              <a:rPr lang="ru-RU" sz="6300" dirty="0" err="1" smtClean="0">
                <a:solidFill>
                  <a:srgbClr val="002060"/>
                </a:solidFill>
                <a:latin typeface="Gabriola" pitchFamily="82" charset="0"/>
              </a:rPr>
              <a:t>Вчитель</a:t>
            </a:r>
            <a:r>
              <a:rPr lang="ru-RU" sz="63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6300" dirty="0" err="1" smtClean="0">
                <a:solidFill>
                  <a:srgbClr val="002060"/>
                </a:solidFill>
                <a:latin typeface="Gabriola" pitchFamily="82" charset="0"/>
              </a:rPr>
              <a:t>образотворчого</a:t>
            </a:r>
            <a:r>
              <a:rPr lang="ru-RU" sz="63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6300" dirty="0" err="1" smtClean="0">
                <a:solidFill>
                  <a:srgbClr val="002060"/>
                </a:solidFill>
                <a:latin typeface="Gabriola" pitchFamily="82" charset="0"/>
              </a:rPr>
              <a:t>мистецтва</a:t>
            </a:r>
            <a:r>
              <a:rPr lang="ru-RU" sz="6300" dirty="0" smtClean="0">
                <a:solidFill>
                  <a:srgbClr val="002060"/>
                </a:solidFill>
                <a:latin typeface="Gabriola" pitchFamily="82" charset="0"/>
              </a:rPr>
              <a:t> та </a:t>
            </a:r>
            <a:r>
              <a:rPr lang="ru-RU" sz="6300" dirty="0" err="1" smtClean="0">
                <a:solidFill>
                  <a:srgbClr val="002060"/>
                </a:solidFill>
                <a:latin typeface="Gabriola" pitchFamily="82" charset="0"/>
              </a:rPr>
              <a:t>графічного</a:t>
            </a:r>
            <a:r>
              <a:rPr lang="ru-RU" sz="6300" dirty="0" smtClean="0">
                <a:solidFill>
                  <a:srgbClr val="002060"/>
                </a:solidFill>
                <a:latin typeface="Gabriola" pitchFamily="82" charset="0"/>
              </a:rPr>
              <a:t> дизайну</a:t>
            </a:r>
          </a:p>
          <a:p>
            <a:pPr algn="ctr"/>
            <a:r>
              <a:rPr lang="uk-UA" sz="6300" dirty="0" smtClean="0">
                <a:solidFill>
                  <a:srgbClr val="002060"/>
                </a:solidFill>
                <a:latin typeface="Gabriola" pitchFamily="82" charset="0"/>
              </a:rPr>
              <a:t>Спеціальність «Образотворче та декоративне-прикладне мистецтво»</a:t>
            </a:r>
            <a:endParaRPr lang="ru-RU" sz="6300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r>
              <a:rPr lang="ru-RU" sz="6300" dirty="0" err="1" smtClean="0">
                <a:solidFill>
                  <a:srgbClr val="002060"/>
                </a:solidFill>
                <a:latin typeface="Gabriola" pitchFamily="82" charset="0"/>
              </a:rPr>
              <a:t>Специаліст</a:t>
            </a:r>
            <a:r>
              <a:rPr lang="ru-RU" sz="6300" dirty="0" smtClean="0">
                <a:solidFill>
                  <a:srgbClr val="002060"/>
                </a:solidFill>
                <a:latin typeface="Gabriola" pitchFamily="82" charset="0"/>
              </a:rPr>
              <a:t>  </a:t>
            </a:r>
            <a:r>
              <a:rPr lang="ru-RU" sz="6300" dirty="0" err="1" smtClean="0">
                <a:solidFill>
                  <a:srgbClr val="002060"/>
                </a:solidFill>
                <a:latin typeface="Gabriola" pitchFamily="82" charset="0"/>
              </a:rPr>
              <a:t>другої</a:t>
            </a:r>
            <a:r>
              <a:rPr lang="ru-RU" sz="63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ru-RU" sz="6300" dirty="0" err="1" smtClean="0">
                <a:solidFill>
                  <a:srgbClr val="002060"/>
                </a:solidFill>
                <a:latin typeface="Gabriola" pitchFamily="82" charset="0"/>
              </a:rPr>
              <a:t>категорії</a:t>
            </a:r>
            <a:endParaRPr lang="ru-RU" sz="6300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endParaRPr lang="ru-RU" sz="3600" dirty="0">
              <a:solidFill>
                <a:srgbClr val="002060"/>
              </a:solidFill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Gabriola" pitchFamily="82" charset="0"/>
              </a:rPr>
              <a:t>Начально-</a:t>
            </a:r>
            <a:r>
              <a:rPr lang="ru-RU" sz="4000" dirty="0" err="1" smtClean="0">
                <a:solidFill>
                  <a:srgbClr val="002060"/>
                </a:solidFill>
                <a:latin typeface="Gabriola" pitchFamily="82" charset="0"/>
              </a:rPr>
              <a:t>виховний</a:t>
            </a:r>
            <a:r>
              <a:rPr lang="ru-RU" sz="4000" dirty="0" smtClean="0">
                <a:solidFill>
                  <a:srgbClr val="002060"/>
                </a:solidFill>
                <a:latin typeface="Gabriola" pitchFamily="82" charset="0"/>
              </a:rPr>
              <a:t> комплекс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Gabriola" pitchFamily="82" charset="0"/>
              </a:rPr>
              <a:t>м. </a:t>
            </a:r>
            <a:r>
              <a:rPr lang="uk-UA" sz="4000" dirty="0" err="1" smtClean="0">
                <a:solidFill>
                  <a:srgbClr val="002060"/>
                </a:solidFill>
                <a:latin typeface="Gabriola" pitchFamily="82" charset="0"/>
              </a:rPr>
              <a:t>Чорноморськ</a:t>
            </a:r>
            <a:r>
              <a:rPr lang="ru-RU" sz="4000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endParaRPr lang="ru-RU" sz="4000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5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00038"/>
            <a:ext cx="880110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019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00038"/>
            <a:ext cx="880110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722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7311"/>
            <a:ext cx="8280920" cy="6210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21485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Участь у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благодійному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аукціоні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у 2015 р. -для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української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армії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3573016"/>
            <a:ext cx="3840427" cy="2880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04" y="436541"/>
            <a:ext cx="3789296" cy="28419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3" y="2564904"/>
            <a:ext cx="4311851" cy="32338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118" y="116632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err="1" smtClean="0">
                <a:solidFill>
                  <a:srgbClr val="008000"/>
                </a:solidFill>
                <a:latin typeface="Monotype Corsiva" pitchFamily="66" charset="0"/>
              </a:rPr>
              <a:t>Учість</a:t>
            </a:r>
            <a:r>
              <a:rPr lang="uk-UA" sz="5400" dirty="0" smtClean="0">
                <a:solidFill>
                  <a:srgbClr val="008000"/>
                </a:solidFill>
                <a:latin typeface="Monotype Corsiva" pitchFamily="66" charset="0"/>
              </a:rPr>
              <a:t> у виставках  </a:t>
            </a:r>
          </a:p>
          <a:p>
            <a:pPr algn="ctr"/>
            <a:r>
              <a:rPr lang="uk-UA" sz="5400" dirty="0" smtClean="0">
                <a:solidFill>
                  <a:srgbClr val="008000"/>
                </a:solidFill>
                <a:latin typeface="Monotype Corsiva" pitchFamily="66" charset="0"/>
              </a:rPr>
              <a:t>«День квітів»</a:t>
            </a:r>
            <a:endParaRPr lang="ru-RU" sz="5400" dirty="0">
              <a:solidFill>
                <a:srgbClr val="008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0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395592" cy="720437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Позакласна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робота </a:t>
            </a: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вчителя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ІЗО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052736"/>
            <a:ext cx="8964488" cy="2232248"/>
          </a:xfrm>
        </p:spPr>
        <p:txBody>
          <a:bodyPr>
            <a:noAutofit/>
          </a:bodyPr>
          <a:lstStyle/>
          <a:p>
            <a:r>
              <a:rPr lang="ru-RU" dirty="0">
                <a:latin typeface="Monotype Corsiva" pitchFamily="66" charset="0"/>
              </a:rPr>
              <a:t>ІЗО – </a:t>
            </a:r>
            <a:r>
              <a:rPr lang="ru-RU" dirty="0" err="1">
                <a:latin typeface="Monotype Corsiva" pitchFamily="66" charset="0"/>
              </a:rPr>
              <a:t>гурток</a:t>
            </a:r>
            <a:r>
              <a:rPr lang="ru-RU" dirty="0">
                <a:latin typeface="Monotype Corsiva" pitchFamily="66" charset="0"/>
              </a:rPr>
              <a:t> – </a:t>
            </a:r>
            <a:r>
              <a:rPr lang="ru-RU" dirty="0" err="1">
                <a:latin typeface="Monotype Corsiva" pitchFamily="66" charset="0"/>
              </a:rPr>
              <a:t>найбільш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поширений</a:t>
            </a:r>
            <a:r>
              <a:rPr lang="ru-RU" dirty="0">
                <a:latin typeface="Monotype Corsiva" pitchFamily="66" charset="0"/>
              </a:rPr>
              <a:t> вид </a:t>
            </a:r>
            <a:r>
              <a:rPr lang="ru-RU" dirty="0" err="1">
                <a:latin typeface="Monotype Corsiva" pitchFamily="66" charset="0"/>
              </a:rPr>
              <a:t>роботи</a:t>
            </a:r>
            <a:r>
              <a:rPr lang="ru-RU" dirty="0">
                <a:latin typeface="Monotype Corsiva" pitchFamily="66" charset="0"/>
              </a:rPr>
              <a:t>, є як </a:t>
            </a:r>
            <a:r>
              <a:rPr lang="ru-RU" dirty="0" err="1">
                <a:latin typeface="Monotype Corsiva" pitchFamily="66" charset="0"/>
              </a:rPr>
              <a:t>би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продовженням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класних</a:t>
            </a:r>
            <a:r>
              <a:rPr lang="ru-RU" dirty="0">
                <a:latin typeface="Monotype Corsiva" pitchFamily="66" charset="0"/>
              </a:rPr>
              <a:t> занять. </a:t>
            </a:r>
            <a:r>
              <a:rPr lang="ru-RU" dirty="0" err="1" smtClean="0">
                <a:latin typeface="Monotype Corsiva" pitchFamily="66" charset="0"/>
              </a:rPr>
              <a:t>Особливості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>
                <a:latin typeface="Monotype Corsiva" pitchFamily="66" charset="0"/>
              </a:rPr>
              <a:t>– у </a:t>
            </a:r>
            <a:r>
              <a:rPr lang="ru-RU" dirty="0" err="1">
                <a:latin typeface="Monotype Corsiva" pitchFamily="66" charset="0"/>
              </a:rPr>
              <a:t>ньому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займаються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ті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хто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цікавиться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образотворчим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мистецтвом</a:t>
            </a:r>
            <a:r>
              <a:rPr lang="ru-RU" dirty="0" smtClean="0">
                <a:latin typeface="Monotype Corsiva" pitchFamily="66" charset="0"/>
              </a:rPr>
              <a:t> та активно </a:t>
            </a:r>
            <a:r>
              <a:rPr lang="ru-RU" dirty="0" err="1" smtClean="0">
                <a:latin typeface="Monotype Corsiva" pitchFamily="66" charset="0"/>
              </a:rPr>
              <a:t>приймають</a:t>
            </a:r>
            <a:r>
              <a:rPr lang="ru-RU" dirty="0" smtClean="0">
                <a:latin typeface="Monotype Corsiva" pitchFamily="66" charset="0"/>
              </a:rPr>
              <a:t> участь  в </a:t>
            </a:r>
            <a:r>
              <a:rPr lang="ru-RU" dirty="0" err="1" smtClean="0">
                <a:latin typeface="Monotype Corsiva" pitchFamily="66" charset="0"/>
              </a:rPr>
              <a:t>шкільних</a:t>
            </a:r>
            <a:r>
              <a:rPr lang="ru-RU" dirty="0" smtClean="0">
                <a:latin typeface="Monotype Corsiva" pitchFamily="66" charset="0"/>
              </a:rPr>
              <a:t>, </a:t>
            </a:r>
            <a:r>
              <a:rPr lang="ru-RU" dirty="0" err="1" smtClean="0">
                <a:latin typeface="Monotype Corsiva" pitchFamily="66" charset="0"/>
              </a:rPr>
              <a:t>міських</a:t>
            </a:r>
            <a:r>
              <a:rPr lang="ru-RU" dirty="0" smtClean="0">
                <a:latin typeface="Monotype Corsiva" pitchFamily="66" charset="0"/>
              </a:rPr>
              <a:t> та </a:t>
            </a:r>
            <a:r>
              <a:rPr lang="ru-RU" dirty="0" err="1" smtClean="0">
                <a:latin typeface="Monotype Corsiva" pitchFamily="66" charset="0"/>
              </a:rPr>
              <a:t>обласних</a:t>
            </a:r>
            <a:r>
              <a:rPr lang="ru-RU" dirty="0" smtClean="0">
                <a:latin typeface="Monotype Corsiva" pitchFamily="66" charset="0"/>
              </a:rPr>
              <a:t> конкурсах. Структура </a:t>
            </a:r>
            <a:r>
              <a:rPr lang="ru-RU" dirty="0" err="1">
                <a:latin typeface="Monotype Corsiva" pitchFamily="66" charset="0"/>
              </a:rPr>
              <a:t>діяльності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відрізняється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від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класних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уроків</a:t>
            </a:r>
            <a:r>
              <a:rPr lang="ru-RU" dirty="0">
                <a:latin typeface="Monotype Corsiva" pitchFamily="66" charset="0"/>
              </a:rPr>
              <a:t>. </a:t>
            </a:r>
            <a:r>
              <a:rPr lang="ru-RU" dirty="0" err="1" smtClean="0">
                <a:latin typeface="Monotype Corsiva" pitchFamily="66" charset="0"/>
              </a:rPr>
              <a:t>Організація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роботи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гуртка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включає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складання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програми</a:t>
            </a:r>
            <a:r>
              <a:rPr lang="ru-RU" dirty="0">
                <a:latin typeface="Monotype Corsiva" pitchFamily="66" charset="0"/>
              </a:rPr>
              <a:t> занять з </a:t>
            </a:r>
            <a:r>
              <a:rPr lang="ru-RU" dirty="0" err="1">
                <a:latin typeface="Monotype Corsiva" pitchFamily="66" charset="0"/>
              </a:rPr>
              <a:t>урахуванням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схильностей</a:t>
            </a:r>
            <a:r>
              <a:rPr lang="ru-RU" dirty="0">
                <a:latin typeface="Monotype Corsiva" pitchFamily="66" charset="0"/>
              </a:rPr>
              <a:t> та </a:t>
            </a:r>
            <a:r>
              <a:rPr lang="ru-RU" dirty="0" err="1">
                <a:latin typeface="Monotype Corsiva" pitchFamily="66" charset="0"/>
              </a:rPr>
              <a:t>інтересів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учнів</a:t>
            </a:r>
            <a:r>
              <a:rPr lang="ru-RU" dirty="0">
                <a:latin typeface="Monotype Corsiva" pitchFamily="66" charset="0"/>
              </a:rPr>
              <a:t>,</a:t>
            </a:r>
            <a:r>
              <a:rPr lang="ru-RU" dirty="0" smtClean="0">
                <a:latin typeface="Monotype Corsiva" pitchFamily="66" charset="0"/>
              </a:rPr>
              <a:t> на </a:t>
            </a:r>
            <a:r>
              <a:rPr lang="ru-RU" dirty="0" err="1" smtClean="0">
                <a:latin typeface="Monotype Corsiva" pitchFamily="66" charset="0"/>
              </a:rPr>
              <a:t>розширення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творчих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здібностей</a:t>
            </a:r>
            <a:r>
              <a:rPr lang="ru-RU" dirty="0" smtClean="0">
                <a:latin typeface="Monotype Corsiva" pitchFamily="66" charset="0"/>
              </a:rPr>
              <a:t> й таланту </a:t>
            </a:r>
            <a:r>
              <a:rPr lang="ru-RU" dirty="0" err="1" smtClean="0">
                <a:latin typeface="Monotype Corsiva" pitchFamily="66" charset="0"/>
              </a:rPr>
              <a:t>учнів</a:t>
            </a:r>
            <a:r>
              <a:rPr lang="ru-RU" dirty="0" smtClean="0">
                <a:latin typeface="Monotype Corsiva" pitchFamily="66" charset="0"/>
              </a:rPr>
              <a:t>.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023355" cy="306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4005064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«Ми </a:t>
            </a:r>
            <a:r>
              <a:rPr lang="ru-RU" sz="2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повинні</a:t>
            </a:r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самі</a:t>
            </a:r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вірити</a:t>
            </a:r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те, </a:t>
            </a:r>
            <a:r>
              <a:rPr lang="ru-RU" sz="2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чому</a:t>
            </a:r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вчимо</a:t>
            </a:r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наших </a:t>
            </a:r>
            <a:r>
              <a:rPr lang="ru-RU" sz="2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дітей</a:t>
            </a:r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  <a:p>
            <a:endParaRPr lang="ru-RU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 </a:t>
            </a:r>
            <a:r>
              <a:rPr lang="ru-RU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В. </a:t>
            </a:r>
            <a:r>
              <a:rPr lang="ru-RU" sz="2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Вільсон</a:t>
            </a:r>
            <a:endParaRPr lang="ru-RU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06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3" y="3493348"/>
            <a:ext cx="3924437" cy="294332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18" y="3148119"/>
            <a:ext cx="4773613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81" y="0"/>
            <a:ext cx="4483735" cy="276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686844"/>
            <a:ext cx="45418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" y="270577"/>
            <a:ext cx="4612310" cy="287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976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554093" cy="2665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1"/>
            <a:ext cx="4896542" cy="3672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32679"/>
            <a:ext cx="4800534" cy="3600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10793"/>
            <a:ext cx="3600400" cy="2700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0874" y="2691707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Monotype Corsiva" pitchFamily="66" charset="0"/>
              </a:rPr>
              <a:t>Талановиті </a:t>
            </a:r>
            <a:r>
              <a:rPr lang="uk-UA" sz="2800" dirty="0" err="1" smtClean="0">
                <a:latin typeface="Monotype Corsiva" pitchFamily="66" charset="0"/>
              </a:rPr>
              <a:t>випустники</a:t>
            </a:r>
            <a:r>
              <a:rPr lang="uk-UA" sz="2800" dirty="0" smtClean="0">
                <a:latin typeface="Monotype Corsiva" pitchFamily="66" charset="0"/>
              </a:rPr>
              <a:t> НВК</a:t>
            </a:r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82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5" y="347579"/>
            <a:ext cx="4379456" cy="3284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01" y="449900"/>
            <a:ext cx="4383742" cy="3287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37706"/>
            <a:ext cx="3994240" cy="29956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0" y="3632171"/>
            <a:ext cx="42735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12" y="-111621"/>
            <a:ext cx="451076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224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3220"/>
            <a:ext cx="4176464" cy="3132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95266"/>
            <a:ext cx="4176464" cy="31323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83" y="-31422"/>
            <a:ext cx="45418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40" y="574534"/>
            <a:ext cx="4112839" cy="31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40" y="3785030"/>
            <a:ext cx="3956749" cy="302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533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49662" y="102111"/>
            <a:ext cx="26799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33CC"/>
                </a:solidFill>
                <a:latin typeface="Monotype Corsiva" pitchFamily="66" charset="0"/>
              </a:rPr>
              <a:t>...Навряд </a:t>
            </a:r>
            <a:r>
              <a:rPr lang="ru-RU" sz="2800" dirty="0" err="1">
                <a:solidFill>
                  <a:srgbClr val="0033CC"/>
                </a:solidFill>
                <a:latin typeface="Monotype Corsiva" pitchFamily="66" charset="0"/>
              </a:rPr>
              <a:t>чи</a:t>
            </a:r>
            <a:r>
              <a:rPr lang="ru-RU" sz="2800" dirty="0">
                <a:solidFill>
                  <a:srgbClr val="0033CC"/>
                </a:solidFill>
                <a:latin typeface="Monotype Corsiva" pitchFamily="66" charset="0"/>
              </a:rPr>
              <a:t> є </a:t>
            </a:r>
            <a:r>
              <a:rPr lang="ru-RU" sz="2800" dirty="0" err="1" smtClean="0">
                <a:solidFill>
                  <a:srgbClr val="0033CC"/>
                </a:solidFill>
                <a:latin typeface="Monotype Corsiva" pitchFamily="66" charset="0"/>
              </a:rPr>
              <a:t>вища</a:t>
            </a:r>
            <a:r>
              <a:rPr lang="ru-RU" sz="2800" dirty="0" smtClean="0">
                <a:solidFill>
                  <a:srgbClr val="0033CC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0033CC"/>
                </a:solidFill>
                <a:latin typeface="Monotype Corsiva" pitchFamily="66" charset="0"/>
              </a:rPr>
              <a:t>з </a:t>
            </a:r>
            <a:r>
              <a:rPr lang="ru-RU" sz="2800" dirty="0" err="1" smtClean="0">
                <a:solidFill>
                  <a:srgbClr val="0033CC"/>
                </a:solidFill>
                <a:latin typeface="Monotype Corsiva" pitchFamily="66" charset="0"/>
              </a:rPr>
              <a:t>насолод</a:t>
            </a:r>
            <a:r>
              <a:rPr lang="ru-RU" sz="2800" dirty="0" smtClean="0">
                <a:solidFill>
                  <a:srgbClr val="0033CC"/>
                </a:solidFill>
                <a:latin typeface="Monotype Corsiva" pitchFamily="66" charset="0"/>
              </a:rPr>
              <a:t>, </a:t>
            </a:r>
          </a:p>
          <a:p>
            <a:pPr algn="ctr"/>
            <a:r>
              <a:rPr lang="ru-RU" sz="2800" dirty="0" smtClean="0">
                <a:solidFill>
                  <a:srgbClr val="0033CC"/>
                </a:solidFill>
                <a:latin typeface="Monotype Corsiva" pitchFamily="66" charset="0"/>
              </a:rPr>
              <a:t>як </a:t>
            </a:r>
            <a:r>
              <a:rPr lang="ru-RU" sz="2800" dirty="0" err="1">
                <a:solidFill>
                  <a:srgbClr val="0033CC"/>
                </a:solidFill>
                <a:latin typeface="Monotype Corsiva" pitchFamily="66" charset="0"/>
              </a:rPr>
              <a:t>насолода</a:t>
            </a:r>
            <a:r>
              <a:rPr lang="ru-RU" sz="2800" dirty="0">
                <a:solidFill>
                  <a:srgbClr val="0033CC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33CC"/>
                </a:solidFill>
                <a:latin typeface="Monotype Corsiva" pitchFamily="66" charset="0"/>
              </a:rPr>
              <a:t>творити</a:t>
            </a:r>
            <a:r>
              <a:rPr lang="ru-RU" sz="2800" dirty="0">
                <a:solidFill>
                  <a:srgbClr val="0033CC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" y="13684"/>
            <a:ext cx="42799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F:\кружок И З О -2015г\DCIM\100NIKON\DSCN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3546312" cy="295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31" y="4397424"/>
            <a:ext cx="3997413" cy="247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" y="2132856"/>
            <a:ext cx="3316287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99" y="2492896"/>
            <a:ext cx="4084437" cy="244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52936"/>
            <a:ext cx="3726395" cy="380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842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259632" y="2132856"/>
            <a:ext cx="6665168" cy="434109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П 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–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педагогічні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інновації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	0 –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освітні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маршрути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	Р – робота над собою</a:t>
            </a:r>
          </a:p>
          <a:p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	Т –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технології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навчання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	Ф –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фіксування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результатів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	О –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оцінка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власних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досягнень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	Л –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любов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до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вчительської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праці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	І –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імпульс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до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активності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	О –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об'єктивний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itchFamily="66" charset="0"/>
              </a:rPr>
              <a:t>погляд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 на себе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45024"/>
            <a:ext cx="171291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259632" y="404664"/>
            <a:ext cx="6264696" cy="1296144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Gabriola" pitchFamily="82" charset="0"/>
              </a:rPr>
              <a:t>ПОРТФОЛІО – ЦЕ…</a:t>
            </a:r>
          </a:p>
        </p:txBody>
      </p:sp>
    </p:spTree>
    <p:extLst>
      <p:ext uri="{BB962C8B-B14F-4D97-AF65-F5344CB8AC3E}">
        <p14:creationId xmlns:p14="http://schemas.microsoft.com/office/powerpoint/2010/main" val="396899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4" y="593868"/>
            <a:ext cx="1973535" cy="320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189" y="260648"/>
            <a:ext cx="2611978" cy="271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4" y="3795087"/>
            <a:ext cx="1899225" cy="303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90" y="2880375"/>
            <a:ext cx="2505075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95" y="539725"/>
            <a:ext cx="3706813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497" y="3268534"/>
            <a:ext cx="2467122" cy="36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58" y="3191720"/>
            <a:ext cx="2354380" cy="371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70" y="-111621"/>
            <a:ext cx="45418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057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8" y="2944809"/>
            <a:ext cx="2059519" cy="36591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55513"/>
            <a:ext cx="2079625" cy="3694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7" y="126029"/>
            <a:ext cx="4704555" cy="2646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4" y="3176375"/>
            <a:ext cx="2016224" cy="35843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860032" y="49112"/>
            <a:ext cx="4283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На уроках образотворчого мистецтва я розвиваю не тільки кругозір дітей,їх творчі здібності,вміння і знання різних технік виконання, знайомство з всесвітніми шедеврами мистецтва,а і ще я навчаю процесу мислення, розвиваю художній образ та аналіз під час творчої роботи,робимо підсумок своїх робіт в кінці кожного </a:t>
            </a:r>
            <a:r>
              <a:rPr lang="uk-UA" b="1" dirty="0" err="1" smtClean="0"/>
              <a:t>урока</a:t>
            </a:r>
            <a:r>
              <a:rPr lang="uk-UA" b="1" dirty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649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2" y="179719"/>
            <a:ext cx="3316287" cy="443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3456384" cy="3923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16945"/>
            <a:ext cx="3168352" cy="3990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8523" y="4437112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Образне творче мислення має особливості і переваги,які не можуть підмінятися іншими видами мистецтва. Образне мислення </a:t>
            </a:r>
            <a:r>
              <a:rPr lang="uk-UA" b="1" dirty="0" err="1" smtClean="0"/>
              <a:t>забеспечує</a:t>
            </a:r>
            <a:r>
              <a:rPr lang="uk-UA" b="1" dirty="0" smtClean="0"/>
              <a:t> </a:t>
            </a:r>
            <a:r>
              <a:rPr lang="uk-UA" b="1" dirty="0" err="1" smtClean="0"/>
              <a:t>повтоціну</a:t>
            </a:r>
            <a:r>
              <a:rPr lang="uk-UA" b="1" dirty="0" smtClean="0"/>
              <a:t> реалізацію конструктивно-технічної, графічної, предметно-художньої діяльності.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91909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43733" y="3645024"/>
            <a:ext cx="2376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Давно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вже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було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помічено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що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таланти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 є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всюди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завжди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, де й коли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існують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суспільні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умови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сприятливі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 для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їх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itchFamily="66" charset="0"/>
              </a:rPr>
              <a:t>розвитку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.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Р. В. Плеханов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33" y="682749"/>
            <a:ext cx="3871913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5" y="136388"/>
            <a:ext cx="4057789" cy="3046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97320"/>
            <a:ext cx="5763890" cy="3251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0" y="242144"/>
            <a:ext cx="468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Дитяча  творчість  2019-20 роки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2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108" y="4645769"/>
            <a:ext cx="52449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не сума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особлива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спрямованість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інтелекту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особливий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зв'язок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інтелектуальним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життям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проявом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сил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активній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розкривається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В. А.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Сухомлинський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00" y="4149080"/>
            <a:ext cx="3224734" cy="242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2195"/>
            <a:ext cx="3342063" cy="2508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04" y="2374882"/>
            <a:ext cx="3024927" cy="227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68029"/>
            <a:ext cx="3695615" cy="277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76865"/>
            <a:ext cx="3849758" cy="2171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16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8" y="181026"/>
            <a:ext cx="4847363" cy="273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0" y="3954407"/>
            <a:ext cx="4833937" cy="2730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25"/>
            <a:ext cx="4499992" cy="2699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84197"/>
            <a:ext cx="4748055" cy="3568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34030" y="3212976"/>
            <a:ext cx="377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Маленькі таланти НВК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61048"/>
            <a:ext cx="5004048" cy="2823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1" y="4717546"/>
            <a:ext cx="3485896" cy="1966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43" y="291114"/>
            <a:ext cx="4104456" cy="2494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3" y="116630"/>
            <a:ext cx="4608512" cy="28437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55743" y="3212976"/>
            <a:ext cx="9109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</a:rPr>
              <a:t>Процес навчання і аналіз творчої роботи  завжди чудовий,</a:t>
            </a:r>
          </a:p>
          <a:p>
            <a:r>
              <a:rPr lang="uk-UA" sz="2400" dirty="0" smtClean="0">
                <a:solidFill>
                  <a:srgbClr val="C00000"/>
                </a:solidFill>
              </a:rPr>
              <a:t>коли малюємо </a:t>
            </a:r>
          </a:p>
          <a:p>
            <a:r>
              <a:rPr lang="uk-UA" sz="2400" dirty="0" smtClean="0">
                <a:solidFill>
                  <a:srgbClr val="C00000"/>
                </a:solidFill>
              </a:rPr>
              <a:t>з гарним настроєм!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72000" cy="2578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82" y="3900458"/>
            <a:ext cx="4702318" cy="26529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60475"/>
            <a:ext cx="3723861" cy="27928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32" y="254575"/>
            <a:ext cx="3835896" cy="2876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93077"/>
            <a:ext cx="7051930" cy="77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2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5011737" cy="2822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01" y="3140968"/>
            <a:ext cx="2682875" cy="3578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03" y="188640"/>
            <a:ext cx="2574895" cy="34342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717032"/>
            <a:ext cx="4464496" cy="3002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97435" y="3253517"/>
            <a:ext cx="590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Дитяча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усмішка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під</a:t>
            </a:r>
            <a:r>
              <a:rPr lang="ru-RU" b="1" dirty="0" smtClean="0">
                <a:solidFill>
                  <a:srgbClr val="C00000"/>
                </a:solidFill>
              </a:rPr>
              <a:t> час </a:t>
            </a:r>
            <a:r>
              <a:rPr lang="ru-RU" b="1" dirty="0" err="1" smtClean="0">
                <a:solidFill>
                  <a:srgbClr val="C00000"/>
                </a:solidFill>
              </a:rPr>
              <a:t>роботи</a:t>
            </a:r>
            <a:r>
              <a:rPr lang="ru-RU" b="1" dirty="0" smtClean="0">
                <a:solidFill>
                  <a:srgbClr val="C00000"/>
                </a:solidFill>
              </a:rPr>
              <a:t> –</a:t>
            </a:r>
            <a:r>
              <a:rPr lang="ru-RU" b="1" dirty="0" err="1" smtClean="0">
                <a:solidFill>
                  <a:srgbClr val="C00000"/>
                </a:solidFill>
              </a:rPr>
              <a:t>це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вже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перемога</a:t>
            </a:r>
            <a:r>
              <a:rPr lang="ru-RU" b="1" dirty="0" smtClean="0">
                <a:solidFill>
                  <a:srgbClr val="C00000"/>
                </a:solidFill>
              </a:rPr>
              <a:t>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3" y="192950"/>
            <a:ext cx="4395936" cy="3296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8874" y="4045120"/>
            <a:ext cx="3067882" cy="2300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23" y="3587750"/>
            <a:ext cx="2356325" cy="3141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12" y="79321"/>
            <a:ext cx="2796750" cy="37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09" y="2924944"/>
            <a:ext cx="2952328" cy="3804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671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dirty="0" smtClean="0">
                <a:solidFill>
                  <a:srgbClr val="002060"/>
                </a:solidFill>
                <a:latin typeface="Gabriola" pitchFamily="82" charset="0"/>
              </a:rPr>
              <a:t>Творча візитка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7467600" cy="4873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b="1" dirty="0" smtClean="0">
                <a:latin typeface="Gabriola" pitchFamily="82" charset="0"/>
              </a:rPr>
              <a:t>Педагогічне кредо: </a:t>
            </a:r>
            <a:r>
              <a:rPr lang="ru-RU" sz="3200" dirty="0" smtClean="0">
                <a:latin typeface="Gabriola" pitchFamily="82" charset="0"/>
              </a:rPr>
              <a:t>«Школа – </a:t>
            </a:r>
            <a:r>
              <a:rPr lang="ru-RU" sz="3200" dirty="0" err="1" smtClean="0">
                <a:latin typeface="Gabriola" pitchFamily="82" charset="0"/>
              </a:rPr>
              <a:t>це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величезний</a:t>
            </a:r>
            <a:r>
              <a:rPr lang="ru-RU" sz="3200" dirty="0" smtClean="0">
                <a:latin typeface="Gabriola" pitchFamily="82" charset="0"/>
              </a:rPr>
              <a:t> сад. </a:t>
            </a:r>
            <a:r>
              <a:rPr lang="ru-RU" sz="3200" dirty="0" err="1" smtClean="0">
                <a:latin typeface="Gabriola" pitchFamily="82" charset="0"/>
              </a:rPr>
              <a:t>Діти</a:t>
            </a:r>
            <a:r>
              <a:rPr lang="ru-RU" sz="3200" dirty="0">
                <a:latin typeface="Gabriola" pitchFamily="82" charset="0"/>
              </a:rPr>
              <a:t> </a:t>
            </a:r>
            <a:r>
              <a:rPr lang="ru-RU" sz="3200" dirty="0" smtClean="0">
                <a:latin typeface="Gabriola" pitchFamily="82" charset="0"/>
              </a:rPr>
              <a:t>– </a:t>
            </a:r>
            <a:r>
              <a:rPr lang="ru-RU" sz="3200" dirty="0" err="1" smtClean="0">
                <a:latin typeface="Gabriola" pitchFamily="82" charset="0"/>
              </a:rPr>
              <a:t>це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квіти</a:t>
            </a:r>
            <a:r>
              <a:rPr lang="ru-RU" sz="3200" dirty="0" smtClean="0">
                <a:latin typeface="Gabriola" pitchFamily="82" charset="0"/>
              </a:rPr>
              <a:t>. </a:t>
            </a:r>
            <a:r>
              <a:rPr lang="ru-RU" sz="3200" dirty="0" err="1" smtClean="0">
                <a:latin typeface="Gabriola" pitchFamily="82" charset="0"/>
              </a:rPr>
              <a:t>Вчитель</a:t>
            </a:r>
            <a:r>
              <a:rPr lang="ru-RU" sz="3200" dirty="0" smtClean="0">
                <a:latin typeface="Gabriola" pitchFamily="82" charset="0"/>
              </a:rPr>
              <a:t> – </a:t>
            </a:r>
            <a:r>
              <a:rPr lang="ru-RU" sz="3200" dirty="0" err="1" smtClean="0">
                <a:latin typeface="Gabriola" pitchFamily="82" charset="0"/>
              </a:rPr>
              <a:t>це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садівник</a:t>
            </a:r>
            <a:r>
              <a:rPr lang="ru-RU" sz="3200" dirty="0" smtClean="0">
                <a:latin typeface="Gabriola" pitchFamily="82" charset="0"/>
              </a:rPr>
              <a:t>, </a:t>
            </a:r>
            <a:r>
              <a:rPr lang="ru-RU" sz="3200" dirty="0" err="1" smtClean="0">
                <a:latin typeface="Gabriola" pitchFamily="82" charset="0"/>
              </a:rPr>
              <a:t>що</a:t>
            </a:r>
            <a:r>
              <a:rPr lang="ru-RU" sz="3200" dirty="0" smtClean="0">
                <a:latin typeface="Gabriola" pitchFamily="82" charset="0"/>
              </a:rPr>
              <a:t> вносить </a:t>
            </a:r>
            <a:r>
              <a:rPr lang="ru-RU" sz="3200" dirty="0" err="1" smtClean="0">
                <a:latin typeface="Gabriola" pitchFamily="82" charset="0"/>
              </a:rPr>
              <a:t>насіння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знань</a:t>
            </a:r>
            <a:r>
              <a:rPr lang="ru-RU" sz="3200" dirty="0" smtClean="0">
                <a:latin typeface="Gabriola" pitchFamily="82" charset="0"/>
              </a:rPr>
              <a:t>, </a:t>
            </a:r>
            <a:r>
              <a:rPr lang="ru-RU" sz="3200" dirty="0" err="1" smtClean="0">
                <a:latin typeface="Gabriola" pitchFamily="82" charset="0"/>
              </a:rPr>
              <a:t>які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потім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виростають</a:t>
            </a:r>
            <a:r>
              <a:rPr lang="ru-RU" sz="3200" dirty="0" smtClean="0">
                <a:latin typeface="Gabriola" pitchFamily="82" charset="0"/>
              </a:rPr>
              <a:t> і </a:t>
            </a:r>
            <a:r>
              <a:rPr lang="ru-RU" sz="3200" dirty="0" err="1" smtClean="0">
                <a:latin typeface="Gabriola" pitchFamily="82" charset="0"/>
              </a:rPr>
              <a:t>дають</a:t>
            </a:r>
            <a:r>
              <a:rPr lang="ru-RU" sz="3200" dirty="0" smtClean="0">
                <a:latin typeface="Gabriola" pitchFamily="82" charset="0"/>
              </a:rPr>
              <a:t> </a:t>
            </a:r>
            <a:r>
              <a:rPr lang="ru-RU" sz="3200" dirty="0" err="1" smtClean="0">
                <a:latin typeface="Gabriola" pitchFamily="82" charset="0"/>
              </a:rPr>
              <a:t>свої</a:t>
            </a:r>
            <a:r>
              <a:rPr lang="ru-RU" sz="3200" dirty="0" smtClean="0">
                <a:latin typeface="Gabriola" pitchFamily="82" charset="0"/>
              </a:rPr>
              <a:t> плоди.»</a:t>
            </a:r>
          </a:p>
          <a:p>
            <a:pPr marL="0" indent="0">
              <a:buNone/>
            </a:pPr>
            <a:r>
              <a:rPr lang="uk-UA" sz="3200" b="1" dirty="0" smtClean="0">
                <a:latin typeface="Gabriola" pitchFamily="82" charset="0"/>
              </a:rPr>
              <a:t>Мета програми та  основний зміст роботи: </a:t>
            </a:r>
            <a:r>
              <a:rPr lang="uk-UA" sz="3200" dirty="0" smtClean="0">
                <a:latin typeface="Gabriola" pitchFamily="82" charset="0"/>
              </a:rPr>
              <a:t> вчити основам художньо-образної мови  виражальними можливостями художніх матеріалів та різних видів художніх технік, формування у дітей художньо-естетичне відчуття краси та гармонії, розвивати творчі здібності та </a:t>
            </a:r>
            <a:r>
              <a:rPr lang="uk-UA" sz="3200" dirty="0" err="1" smtClean="0">
                <a:latin typeface="Gabriola" pitchFamily="82" charset="0"/>
              </a:rPr>
              <a:t>всестороннє</a:t>
            </a:r>
            <a:r>
              <a:rPr lang="uk-UA" sz="3200" dirty="0" smtClean="0">
                <a:latin typeface="Gabriola" pitchFamily="82" charset="0"/>
              </a:rPr>
              <a:t> підготувати їх до самостійної роботи в області художньої творчості.</a:t>
            </a:r>
            <a:endParaRPr lang="ru-RU" sz="3200" dirty="0" smtClean="0">
              <a:latin typeface="Gabriola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815" y="4797152"/>
            <a:ext cx="2168612" cy="183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56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08" y="828718"/>
            <a:ext cx="2004217" cy="2672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5" y="3501008"/>
            <a:ext cx="4197541" cy="3150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06" y="3154553"/>
            <a:ext cx="4664893" cy="3496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6" b="24223"/>
          <a:stretch/>
        </p:blipFill>
        <p:spPr bwMode="auto">
          <a:xfrm>
            <a:off x="2353060" y="765760"/>
            <a:ext cx="6107371" cy="2447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655" y="123602"/>
            <a:ext cx="901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9900CC"/>
                </a:solidFill>
              </a:rPr>
              <a:t>Шкільні виставки до різних свят,декад та виховного навчання</a:t>
            </a:r>
            <a:endParaRPr lang="ru-RU" sz="24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26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7" r="3519" b="8912"/>
          <a:stretch/>
        </p:blipFill>
        <p:spPr bwMode="auto">
          <a:xfrm>
            <a:off x="-250186" y="94673"/>
            <a:ext cx="5398250" cy="3834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5093" r="4007" b="12718"/>
          <a:stretch/>
        </p:blipFill>
        <p:spPr bwMode="auto">
          <a:xfrm>
            <a:off x="179511" y="3961568"/>
            <a:ext cx="4464495" cy="2685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12910" r="9323" b="4774"/>
          <a:stretch/>
        </p:blipFill>
        <p:spPr bwMode="auto">
          <a:xfrm>
            <a:off x="4644007" y="4397712"/>
            <a:ext cx="4108301" cy="2432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9617" r="3748" b="21540"/>
          <a:stretch/>
        </p:blipFill>
        <p:spPr bwMode="auto">
          <a:xfrm>
            <a:off x="5151047" y="2146349"/>
            <a:ext cx="3525409" cy="2251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21069" b="8950"/>
          <a:stretch/>
        </p:blipFill>
        <p:spPr bwMode="auto">
          <a:xfrm>
            <a:off x="5292080" y="94673"/>
            <a:ext cx="3460229" cy="2060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1507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0" b="29480"/>
          <a:stretch/>
        </p:blipFill>
        <p:spPr>
          <a:xfrm>
            <a:off x="4427984" y="122392"/>
            <a:ext cx="4289727" cy="1201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5" b="35218"/>
          <a:stretch/>
        </p:blipFill>
        <p:spPr>
          <a:xfrm>
            <a:off x="3203848" y="5171428"/>
            <a:ext cx="5733629" cy="1515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6" b="11856"/>
          <a:stretch/>
        </p:blipFill>
        <p:spPr>
          <a:xfrm>
            <a:off x="4785148" y="1534354"/>
            <a:ext cx="4144915" cy="1672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8" b="26478"/>
          <a:stretch/>
        </p:blipFill>
        <p:spPr>
          <a:xfrm>
            <a:off x="3115567" y="3429000"/>
            <a:ext cx="5602144" cy="149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9" r="9886" b="11215"/>
          <a:stretch/>
        </p:blipFill>
        <p:spPr>
          <a:xfrm>
            <a:off x="180493" y="3645024"/>
            <a:ext cx="2715890" cy="3053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t="29970" b="26210"/>
          <a:stretch/>
        </p:blipFill>
        <p:spPr>
          <a:xfrm>
            <a:off x="1928179" y="1781350"/>
            <a:ext cx="2735647" cy="1503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 b="21154"/>
          <a:stretch/>
        </p:blipFill>
        <p:spPr>
          <a:xfrm>
            <a:off x="96867" y="1432287"/>
            <a:ext cx="1650876" cy="206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10"/>
          <a:stretch/>
        </p:blipFill>
        <p:spPr bwMode="auto">
          <a:xfrm>
            <a:off x="2339752" y="94166"/>
            <a:ext cx="1858446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5903" b="32400"/>
          <a:stretch/>
        </p:blipFill>
        <p:spPr>
          <a:xfrm>
            <a:off x="290391" y="122392"/>
            <a:ext cx="1809163" cy="1480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237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64214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8" y="2996952"/>
            <a:ext cx="2808195" cy="374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1769"/>
            <a:ext cx="2647655" cy="3530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79" y="188640"/>
            <a:ext cx="2678802" cy="35717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79" y="3472344"/>
            <a:ext cx="2323218" cy="3097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30" y="3861048"/>
            <a:ext cx="40354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9871" y="3676382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Юні таланти НВК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30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5" y="87138"/>
            <a:ext cx="2876485" cy="3835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30" y="972833"/>
            <a:ext cx="4258436" cy="31938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6" y="3139326"/>
            <a:ext cx="3233225" cy="3372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33" y="3501006"/>
            <a:ext cx="2408636" cy="3211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918" y="-171400"/>
            <a:ext cx="4680520" cy="132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78" y="3376667"/>
            <a:ext cx="2547546" cy="34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78" y="246487"/>
            <a:ext cx="2612103" cy="3482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5730"/>
            <a:ext cx="2316506" cy="308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88" y="2704166"/>
            <a:ext cx="2889863" cy="3853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3" y="2650629"/>
            <a:ext cx="2985468" cy="3980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4" y="3096117"/>
            <a:ext cx="2454560" cy="1840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" y="155730"/>
            <a:ext cx="3680320" cy="27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225934" y="5204548"/>
            <a:ext cx="20455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Підготовка</a:t>
            </a:r>
            <a:r>
              <a:rPr lang="ru-RU" sz="2000" b="1" dirty="0"/>
              <a:t> до </a:t>
            </a:r>
            <a:r>
              <a:rPr lang="ru-RU" sz="2000" b="1" dirty="0" err="1"/>
              <a:t>виставки</a:t>
            </a:r>
            <a:r>
              <a:rPr lang="ru-RU" sz="2000" b="1" dirty="0"/>
              <a:t> та </a:t>
            </a:r>
            <a:r>
              <a:rPr lang="ru-RU" sz="2000" b="1" dirty="0" err="1"/>
              <a:t>новорічних</a:t>
            </a:r>
            <a:r>
              <a:rPr lang="ru-RU" sz="2000" b="1" dirty="0"/>
              <a:t> свят</a:t>
            </a:r>
          </a:p>
        </p:txBody>
      </p:sp>
    </p:spTree>
    <p:extLst>
      <p:ext uri="{BB962C8B-B14F-4D97-AF65-F5344CB8AC3E}">
        <p14:creationId xmlns:p14="http://schemas.microsoft.com/office/powerpoint/2010/main" val="2202263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t="12140" r="571" b="21383"/>
          <a:stretch/>
        </p:blipFill>
        <p:spPr bwMode="auto">
          <a:xfrm>
            <a:off x="134278" y="3645024"/>
            <a:ext cx="5880904" cy="3043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8" y="207780"/>
            <a:ext cx="3888432" cy="2905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59598"/>
            <a:ext cx="3249761" cy="243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17499" r="-2426" b="23968"/>
          <a:stretch/>
        </p:blipFill>
        <p:spPr bwMode="auto">
          <a:xfrm>
            <a:off x="4046337" y="175957"/>
            <a:ext cx="5118456" cy="2183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128748"/>
            <a:ext cx="4913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9900CC"/>
                </a:solidFill>
              </a:rPr>
              <a:t>Новорічна виставка малюнків  дітей НВК</a:t>
            </a:r>
            <a:endParaRPr lang="ru-RU" b="1" dirty="0">
              <a:solidFill>
                <a:srgbClr val="9900CC"/>
              </a:solidFill>
            </a:endParaRPr>
          </a:p>
        </p:txBody>
      </p:sp>
      <p:sp>
        <p:nvSpPr>
          <p:cNvPr id="3" name="7-конечная звезда 2"/>
          <p:cNvSpPr/>
          <p:nvPr/>
        </p:nvSpPr>
        <p:spPr>
          <a:xfrm>
            <a:off x="6055214" y="4729233"/>
            <a:ext cx="2155540" cy="1747307"/>
          </a:xfrm>
          <a:prstGeom prst="star7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6808948" y="5278850"/>
            <a:ext cx="648072" cy="64807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3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2184"/>
            <a:ext cx="3599384" cy="269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9" y="46298"/>
            <a:ext cx="4220006" cy="316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79802"/>
            <a:ext cx="2725912" cy="363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99710"/>
            <a:ext cx="2909250" cy="38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9749" y="3429000"/>
            <a:ext cx="25420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/>
              <a:t>Майстер</a:t>
            </a:r>
            <a:r>
              <a:rPr lang="ru-RU" b="1" u="sng" dirty="0"/>
              <a:t>-класс </a:t>
            </a:r>
            <a:r>
              <a:rPr lang="ru-RU" b="1" dirty="0"/>
              <a:t>на тему «</a:t>
            </a:r>
            <a:r>
              <a:rPr lang="ru-RU" b="1" dirty="0" err="1"/>
              <a:t>Новорічний</a:t>
            </a:r>
            <a:r>
              <a:rPr lang="ru-RU" b="1" dirty="0"/>
              <a:t> </a:t>
            </a:r>
            <a:r>
              <a:rPr lang="ru-RU" b="1" dirty="0" err="1"/>
              <a:t>декупаж</a:t>
            </a:r>
            <a:r>
              <a:rPr lang="ru-RU" b="1" dirty="0"/>
              <a:t>»,</a:t>
            </a:r>
            <a:r>
              <a:rPr lang="ru-RU" b="1" dirty="0" err="1"/>
              <a:t>підготовка</a:t>
            </a:r>
            <a:r>
              <a:rPr lang="ru-RU" b="1" dirty="0"/>
              <a:t> до </a:t>
            </a:r>
            <a:r>
              <a:rPr lang="ru-RU" b="1" dirty="0" err="1"/>
              <a:t>виставки</a:t>
            </a:r>
            <a:r>
              <a:rPr lang="ru-RU" b="1" dirty="0"/>
              <a:t> </a:t>
            </a:r>
            <a:r>
              <a:rPr lang="ru-RU" b="1" dirty="0" err="1"/>
              <a:t>творчих</a:t>
            </a:r>
            <a:r>
              <a:rPr lang="ru-RU" b="1" dirty="0"/>
              <a:t>  </a:t>
            </a:r>
            <a:r>
              <a:rPr lang="ru-RU" b="1" dirty="0" err="1"/>
              <a:t>саморобок</a:t>
            </a:r>
            <a:r>
              <a:rPr lang="ru-RU" b="1" dirty="0"/>
              <a:t> до </a:t>
            </a:r>
            <a:r>
              <a:rPr lang="ru-RU" b="1" dirty="0" err="1"/>
              <a:t>міської</a:t>
            </a:r>
            <a:r>
              <a:rPr lang="ru-RU" b="1" dirty="0"/>
              <a:t> </a:t>
            </a:r>
            <a:r>
              <a:rPr lang="ru-RU" b="1" dirty="0" err="1"/>
              <a:t>шкільної</a:t>
            </a:r>
            <a:r>
              <a:rPr lang="ru-RU" b="1" dirty="0"/>
              <a:t> </a:t>
            </a:r>
            <a:r>
              <a:rPr lang="ru-RU" b="1" dirty="0" err="1"/>
              <a:t>виставки</a:t>
            </a:r>
            <a:r>
              <a:rPr lang="ru-RU" b="1" dirty="0"/>
              <a:t> та </a:t>
            </a:r>
            <a:r>
              <a:rPr lang="ru-RU" b="1" dirty="0" err="1"/>
              <a:t>новорічних</a:t>
            </a:r>
            <a:r>
              <a:rPr lang="ru-RU" b="1" dirty="0"/>
              <a:t> </a:t>
            </a:r>
            <a:r>
              <a:rPr lang="ru-RU" b="1" dirty="0" smtClean="0"/>
              <a:t>свят.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734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5574"/>
            <a:ext cx="2133600" cy="28463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71" y="242408"/>
            <a:ext cx="2134654" cy="28449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2408"/>
            <a:ext cx="2135057" cy="28449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30" y="3573016"/>
            <a:ext cx="3588096" cy="26920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108" y="3284984"/>
            <a:ext cx="4968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 smtClean="0"/>
              <a:t>Майстер</a:t>
            </a:r>
            <a:r>
              <a:rPr lang="ru-RU" b="1" u="sng" dirty="0"/>
              <a:t>-</a:t>
            </a:r>
            <a:r>
              <a:rPr lang="ru-RU" b="1" u="sng" dirty="0" smtClean="0"/>
              <a:t>класс</a:t>
            </a:r>
            <a:r>
              <a:rPr lang="ru-RU" b="1" dirty="0" smtClean="0"/>
              <a:t> на тему «</a:t>
            </a:r>
            <a:r>
              <a:rPr lang="ru-RU" b="1" dirty="0" err="1" smtClean="0"/>
              <a:t>Новорічний</a:t>
            </a:r>
            <a:r>
              <a:rPr lang="ru-RU" b="1" dirty="0" smtClean="0"/>
              <a:t> </a:t>
            </a:r>
            <a:r>
              <a:rPr lang="ru-RU" b="1" dirty="0" err="1" smtClean="0"/>
              <a:t>декупаж</a:t>
            </a:r>
            <a:r>
              <a:rPr lang="ru-RU" b="1" dirty="0" smtClean="0"/>
              <a:t>»,</a:t>
            </a:r>
            <a:r>
              <a:rPr lang="ru-RU" b="1" dirty="0" err="1" smtClean="0"/>
              <a:t>підготовка</a:t>
            </a:r>
            <a:r>
              <a:rPr lang="ru-RU" b="1" dirty="0" smtClean="0"/>
              <a:t> </a:t>
            </a:r>
            <a:r>
              <a:rPr lang="ru-RU" b="1" dirty="0"/>
              <a:t>до </a:t>
            </a:r>
            <a:r>
              <a:rPr lang="ru-RU" b="1" dirty="0" err="1"/>
              <a:t>виставки</a:t>
            </a:r>
            <a:r>
              <a:rPr lang="ru-RU" b="1" dirty="0"/>
              <a:t> </a:t>
            </a:r>
            <a:r>
              <a:rPr lang="ru-RU" b="1" dirty="0" err="1"/>
              <a:t>творчих</a:t>
            </a:r>
            <a:r>
              <a:rPr lang="ru-RU" b="1" dirty="0"/>
              <a:t>  </a:t>
            </a:r>
            <a:r>
              <a:rPr lang="ru-RU" b="1" dirty="0" err="1"/>
              <a:t>саморобок</a:t>
            </a:r>
            <a:r>
              <a:rPr lang="ru-RU" b="1" dirty="0"/>
              <a:t> </a:t>
            </a:r>
            <a:r>
              <a:rPr lang="ru-RU" b="1" dirty="0" smtClean="0"/>
              <a:t>до</a:t>
            </a:r>
          </a:p>
          <a:p>
            <a:r>
              <a:rPr lang="ru-RU" b="1" dirty="0" err="1" smtClean="0"/>
              <a:t>міської</a:t>
            </a:r>
            <a:r>
              <a:rPr lang="ru-RU" b="1" dirty="0" smtClean="0"/>
              <a:t> </a:t>
            </a:r>
            <a:r>
              <a:rPr lang="ru-RU" b="1" dirty="0" err="1" smtClean="0"/>
              <a:t>шкільної</a:t>
            </a:r>
            <a:r>
              <a:rPr lang="ru-RU" b="1" dirty="0" smtClean="0"/>
              <a:t> </a:t>
            </a:r>
          </a:p>
          <a:p>
            <a:r>
              <a:rPr lang="ru-RU" b="1" dirty="0" err="1"/>
              <a:t>в</a:t>
            </a:r>
            <a:r>
              <a:rPr lang="ru-RU" b="1" dirty="0" err="1" smtClean="0"/>
              <a:t>иставки</a:t>
            </a:r>
            <a:r>
              <a:rPr lang="ru-RU" b="1" dirty="0" smtClean="0"/>
              <a:t> </a:t>
            </a:r>
            <a:r>
              <a:rPr lang="ru-RU" b="1" dirty="0" smtClean="0"/>
              <a:t>та </a:t>
            </a:r>
          </a:p>
          <a:p>
            <a:r>
              <a:rPr lang="ru-RU" b="1" dirty="0" err="1" smtClean="0"/>
              <a:t>новорічних</a:t>
            </a:r>
            <a:r>
              <a:rPr lang="ru-RU" b="1" dirty="0" smtClean="0"/>
              <a:t> </a:t>
            </a:r>
            <a:r>
              <a:rPr lang="ru-RU" b="1" dirty="0"/>
              <a:t>свят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42946"/>
            <a:ext cx="2853841" cy="284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5" y="304837"/>
            <a:ext cx="2124579" cy="4543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2723" y="12017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Творчі</a:t>
            </a:r>
            <a:r>
              <a:rPr lang="ru-RU" dirty="0" smtClean="0"/>
              <a:t> </a:t>
            </a:r>
            <a:r>
              <a:rPr lang="ru-RU" dirty="0" err="1" smtClean="0"/>
              <a:t>робіти</a:t>
            </a:r>
            <a:r>
              <a:rPr lang="ru-RU" dirty="0" smtClean="0"/>
              <a:t> </a:t>
            </a:r>
            <a:r>
              <a:rPr lang="ru-RU" dirty="0" err="1" smtClean="0"/>
              <a:t>дістанційного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9376"/>
            <a:ext cx="3182137" cy="2367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29" y="504973"/>
            <a:ext cx="2195865" cy="329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21698"/>
            <a:ext cx="1228999" cy="2238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38" y="3795939"/>
            <a:ext cx="1963595" cy="290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03" y="3544970"/>
            <a:ext cx="1847121" cy="308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24" y="2360223"/>
            <a:ext cx="2978925" cy="437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796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0622"/>
            <a:ext cx="7355160" cy="850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</a:rPr>
              <a:t>                  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322595" cy="326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ертикальный свиток 2"/>
          <p:cNvSpPr/>
          <p:nvPr/>
        </p:nvSpPr>
        <p:spPr>
          <a:xfrm>
            <a:off x="539552" y="332656"/>
            <a:ext cx="5184576" cy="5976664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A46EE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6935" y="393493"/>
            <a:ext cx="33123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Gabriola" pitchFamily="82" charset="0"/>
              </a:rPr>
              <a:t>АНКЕТНІ </a:t>
            </a:r>
            <a:r>
              <a:rPr lang="ru-RU" sz="3600" dirty="0" smtClean="0">
                <a:solidFill>
                  <a:schemeClr val="bg1"/>
                </a:solidFill>
                <a:latin typeface="Gabriola" pitchFamily="82" charset="0"/>
              </a:rPr>
              <a:t>ДАНІ:</a:t>
            </a:r>
          </a:p>
          <a:p>
            <a:pPr algn="ctr"/>
            <a:endParaRPr lang="ru-RU" sz="3600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Gabriola" pitchFamily="82" charset="0"/>
              </a:rPr>
              <a:t>Дата </a:t>
            </a:r>
            <a:r>
              <a:rPr lang="ru-RU" sz="3600" dirty="0" err="1" smtClean="0">
                <a:solidFill>
                  <a:schemeClr val="bg1"/>
                </a:solidFill>
                <a:latin typeface="Gabriola" pitchFamily="82" charset="0"/>
              </a:rPr>
              <a:t>народження</a:t>
            </a:r>
            <a:r>
              <a:rPr lang="ru-RU" sz="3600" dirty="0" smtClean="0">
                <a:solidFill>
                  <a:schemeClr val="bg1"/>
                </a:solidFill>
                <a:latin typeface="Gabriola" pitchFamily="82" charset="0"/>
              </a:rPr>
              <a:t>: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Gabriola" pitchFamily="82" charset="0"/>
              </a:rPr>
              <a:t>27.03.1989  </a:t>
            </a:r>
            <a:r>
              <a:rPr lang="ru-RU" sz="3600" dirty="0" err="1" smtClean="0">
                <a:solidFill>
                  <a:schemeClr val="bg1"/>
                </a:solidFill>
                <a:latin typeface="Gabriola" pitchFamily="82" charset="0"/>
              </a:rPr>
              <a:t>рік</a:t>
            </a:r>
            <a:endParaRPr lang="ru-RU" sz="3600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ctr"/>
            <a:r>
              <a:rPr lang="ru-RU" sz="3600" dirty="0" err="1">
                <a:solidFill>
                  <a:schemeClr val="bg1"/>
                </a:solidFill>
                <a:latin typeface="Gabriola" pitchFamily="82" charset="0"/>
              </a:rPr>
              <a:t>Педагогічний</a:t>
            </a:r>
            <a:r>
              <a:rPr lang="ru-RU" sz="3600" dirty="0">
                <a:solidFill>
                  <a:schemeClr val="bg1"/>
                </a:solidFill>
                <a:latin typeface="Gabriola" pitchFamily="82" charset="0"/>
              </a:rPr>
              <a:t> стаж: </a:t>
            </a:r>
            <a:r>
              <a:rPr lang="ru-RU" sz="3600" dirty="0" smtClean="0">
                <a:solidFill>
                  <a:schemeClr val="bg1"/>
                </a:solidFill>
                <a:latin typeface="Gabriola" pitchFamily="82" charset="0"/>
              </a:rPr>
              <a:t>10 </a:t>
            </a:r>
            <a:r>
              <a:rPr lang="ru-RU" sz="3600" dirty="0" err="1" smtClean="0">
                <a:solidFill>
                  <a:schemeClr val="bg1"/>
                </a:solidFill>
                <a:latin typeface="Gabriola" pitchFamily="82" charset="0"/>
              </a:rPr>
              <a:t>років</a:t>
            </a:r>
            <a:endParaRPr lang="ru-RU" sz="3600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Gabriola" pitchFamily="82" charset="0"/>
              </a:rPr>
              <a:t>Кваліфікаційна</a:t>
            </a:r>
            <a:r>
              <a:rPr lang="ru-RU" sz="3600" dirty="0" smtClean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Gabriola" pitchFamily="82" charset="0"/>
              </a:rPr>
              <a:t>категорія</a:t>
            </a:r>
            <a:r>
              <a:rPr lang="ru-RU" sz="3600" dirty="0" smtClean="0">
                <a:solidFill>
                  <a:schemeClr val="bg1"/>
                </a:solidFill>
                <a:latin typeface="Gabriola" pitchFamily="82" charset="0"/>
              </a:rPr>
              <a:t>:</a:t>
            </a:r>
          </a:p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Gabriola" pitchFamily="82" charset="0"/>
              </a:rPr>
              <a:t>Спеціаліст</a:t>
            </a:r>
            <a:r>
              <a:rPr lang="ru-RU" sz="3600" dirty="0" smtClean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Gabriola" pitchFamily="82" charset="0"/>
              </a:rPr>
              <a:t>другої</a:t>
            </a:r>
            <a:r>
              <a:rPr lang="ru-RU" sz="3600" dirty="0" smtClean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Gabriola" pitchFamily="82" charset="0"/>
              </a:rPr>
              <a:t>категорії</a:t>
            </a:r>
            <a:r>
              <a:rPr lang="ru-RU" sz="3600" dirty="0" smtClean="0">
                <a:solidFill>
                  <a:schemeClr val="bg1"/>
                </a:solidFill>
                <a:latin typeface="Gabriola" pitchFamily="82" charset="0"/>
              </a:rPr>
              <a:t> </a:t>
            </a:r>
            <a:endParaRPr lang="ru-RU" sz="3600" dirty="0">
              <a:solidFill>
                <a:schemeClr val="bg1"/>
              </a:solidFill>
              <a:latin typeface="Gabriola" pitchFamily="82" charset="0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Gabriola" pitchFamily="82" charset="0"/>
            </a:endParaRPr>
          </a:p>
          <a:p>
            <a:pPr algn="ctr"/>
            <a:endParaRPr lang="ru-RU" sz="20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2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047875" cy="386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95" y="263293"/>
            <a:ext cx="2116137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38" y="263293"/>
            <a:ext cx="2056954" cy="40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1448392" cy="274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96" y="263293"/>
            <a:ext cx="2700337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812" y="4122142"/>
            <a:ext cx="3463267" cy="255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18270"/>
            <a:ext cx="4114800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05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1"/>
            <a:ext cx="3580166" cy="268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8687"/>
            <a:ext cx="4432300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21" y="116632"/>
            <a:ext cx="1785551" cy="268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58" y="314364"/>
            <a:ext cx="2575719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75" y="3192518"/>
            <a:ext cx="2561374" cy="3414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95" y="3948582"/>
            <a:ext cx="1993536" cy="2658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83264" y="3030058"/>
            <a:ext cx="368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Колеги з НВК- як дружна сім‘я.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33484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88640"/>
            <a:ext cx="8804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Я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молодий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вчитель,спеціаліст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 2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категорії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і 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маю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ще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 невеликий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досвід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 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в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педагогічній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практиці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, 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але 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я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намагаюся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максимально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передати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всі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свої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знання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,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вміння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і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навички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творчої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діяльності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школярів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різного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віку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.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Я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зберігаю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всі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норми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і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дуже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сподіваюся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,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що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мої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учні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будуть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також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успішні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 у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житті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, як і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їх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твори 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в </a:t>
            </a:r>
            <a:r>
              <a:rPr lang="ru-RU" sz="2400" dirty="0" err="1">
                <a:solidFill>
                  <a:srgbClr val="006600"/>
                </a:solidFill>
                <a:latin typeface="Monotype Corsiva" pitchFamily="66" charset="0"/>
              </a:rPr>
              <a:t>образотворчому</a:t>
            </a:r>
            <a:r>
              <a:rPr lang="ru-RU" sz="2400" dirty="0">
                <a:solidFill>
                  <a:srgbClr val="0066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006600"/>
                </a:solidFill>
                <a:latin typeface="Monotype Corsiva" pitchFamily="66" charset="0"/>
              </a:rPr>
              <a:t>мистецтві</a:t>
            </a:r>
            <a:r>
              <a:rPr lang="ru-RU" sz="2400" dirty="0" smtClean="0">
                <a:solidFill>
                  <a:srgbClr val="006600"/>
                </a:solidFill>
                <a:latin typeface="Monotype Corsiva" pitchFamily="66" charset="0"/>
              </a:rPr>
              <a:t>.</a:t>
            </a:r>
            <a:endParaRPr lang="uk-UA" sz="2400" dirty="0" smtClean="0">
              <a:solidFill>
                <a:srgbClr val="006600"/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19" y="2127632"/>
            <a:ext cx="6073723" cy="4555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012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827584" y="116632"/>
            <a:ext cx="7200800" cy="5616624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63688" y="1556792"/>
            <a:ext cx="5040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latin typeface="Monotype Corsiva" pitchFamily="66" charset="0"/>
              </a:rPr>
              <a:t>Дякую за увагу!</a:t>
            </a:r>
            <a:endParaRPr lang="ru-RU" sz="9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9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7"/>
            <a:ext cx="6571025" cy="618043"/>
          </a:xfrm>
        </p:spPr>
        <p:txBody>
          <a:bodyPr>
            <a:noAutofit/>
          </a:bodyPr>
          <a:lstStyle/>
          <a:p>
            <a:pPr algn="ctr"/>
            <a:r>
              <a:rPr lang="ru-RU" sz="5400" dirty="0" err="1" smtClean="0">
                <a:latin typeface="Gabriola" pitchFamily="82" charset="0"/>
              </a:rPr>
              <a:t>Осв</a:t>
            </a:r>
            <a:r>
              <a:rPr lang="uk-UA" sz="5400" dirty="0" err="1" smtClean="0">
                <a:latin typeface="Gabriola" pitchFamily="82" charset="0"/>
              </a:rPr>
              <a:t>іта</a:t>
            </a:r>
            <a:endParaRPr lang="ru-RU" sz="5400" dirty="0">
              <a:latin typeface="Gabriola" pitchFamily="8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82" y="4414782"/>
            <a:ext cx="2914718" cy="229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395536" y="836712"/>
            <a:ext cx="8064896" cy="4004914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31640" y="1628800"/>
            <a:ext cx="676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Gabriola" pitchFamily="82" charset="0"/>
              </a:rPr>
              <a:t>Закінчила у 2011 році Державний заклад «</a:t>
            </a:r>
            <a:r>
              <a:rPr lang="uk-UA" sz="4000" dirty="0" err="1" smtClean="0">
                <a:solidFill>
                  <a:schemeClr val="bg1"/>
                </a:solidFill>
                <a:latin typeface="Gabriola" pitchFamily="82" charset="0"/>
              </a:rPr>
              <a:t>Південноукраїнский</a:t>
            </a:r>
            <a:r>
              <a:rPr lang="uk-UA" sz="4000" dirty="0" smtClean="0">
                <a:solidFill>
                  <a:schemeClr val="bg1"/>
                </a:solidFill>
                <a:latin typeface="Gabriola" pitchFamily="82" charset="0"/>
              </a:rPr>
              <a:t> національний педагогічний університет </a:t>
            </a:r>
          </a:p>
          <a:p>
            <a:pPr algn="ctr"/>
            <a:r>
              <a:rPr lang="uk-UA" sz="4000" dirty="0" smtClean="0">
                <a:solidFill>
                  <a:schemeClr val="bg1"/>
                </a:solidFill>
                <a:latin typeface="Gabriola" pitchFamily="82" charset="0"/>
              </a:rPr>
              <a:t>імені К.Д. Ушинського»</a:t>
            </a:r>
            <a:endParaRPr lang="ru-RU" sz="4000" dirty="0">
              <a:solidFill>
                <a:schemeClr val="bg1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153113" cy="112474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 smtClean="0">
                <a:solidFill>
                  <a:srgbClr val="00B0F0"/>
                </a:solidFill>
                <a:latin typeface="Gabriola" pitchFamily="82" charset="0"/>
              </a:rPr>
              <a:t>Основні</a:t>
            </a:r>
            <a:r>
              <a:rPr lang="ru-RU" sz="3600" b="1" dirty="0" smtClean="0">
                <a:solidFill>
                  <a:srgbClr val="00B0F0"/>
                </a:solidFill>
                <a:latin typeface="Gabriola" pitchFamily="82" charset="0"/>
              </a:rPr>
              <a:t> </a:t>
            </a:r>
            <a:r>
              <a:rPr lang="ru-RU" sz="3600" b="1" dirty="0" err="1" smtClean="0">
                <a:solidFill>
                  <a:srgbClr val="00B0F0"/>
                </a:solidFill>
                <a:latin typeface="Gabriola" pitchFamily="82" charset="0"/>
              </a:rPr>
              <a:t>технології</a:t>
            </a:r>
            <a:r>
              <a:rPr lang="ru-RU" sz="3600" b="1" dirty="0" smtClean="0">
                <a:solidFill>
                  <a:srgbClr val="00B0F0"/>
                </a:solidFill>
                <a:latin typeface="Gabriola" pitchFamily="82" charset="0"/>
              </a:rPr>
              <a:t> на уроках </a:t>
            </a:r>
            <a:br>
              <a:rPr lang="ru-RU" sz="3600" b="1" dirty="0" smtClean="0">
                <a:solidFill>
                  <a:srgbClr val="00B0F0"/>
                </a:solidFill>
                <a:latin typeface="Gabriola" pitchFamily="82" charset="0"/>
              </a:rPr>
            </a:br>
            <a:r>
              <a:rPr lang="ru-RU" sz="3600" b="1" dirty="0" err="1" smtClean="0">
                <a:solidFill>
                  <a:srgbClr val="00B0F0"/>
                </a:solidFill>
                <a:latin typeface="Gabriola" pitchFamily="82" charset="0"/>
              </a:rPr>
              <a:t>образотворчого</a:t>
            </a:r>
            <a:r>
              <a:rPr lang="ru-RU" sz="3600" b="1" dirty="0" smtClean="0">
                <a:solidFill>
                  <a:srgbClr val="00B0F0"/>
                </a:solidFill>
                <a:latin typeface="Gabriola" pitchFamily="82" charset="0"/>
              </a:rPr>
              <a:t>  </a:t>
            </a:r>
            <a:r>
              <a:rPr lang="ru-RU" sz="3600" b="1" dirty="0" err="1" smtClean="0">
                <a:solidFill>
                  <a:srgbClr val="00B0F0"/>
                </a:solidFill>
                <a:latin typeface="Gabriola" pitchFamily="82" charset="0"/>
              </a:rPr>
              <a:t>мистества</a:t>
            </a:r>
            <a:r>
              <a:rPr lang="ru-RU" sz="4000" dirty="0" smtClean="0">
                <a:latin typeface="Gabriola" pitchFamily="82" charset="0"/>
              </a:rPr>
              <a:t/>
            </a:r>
            <a:br>
              <a:rPr lang="ru-RU" sz="4000" dirty="0" smtClean="0">
                <a:latin typeface="Gabriola" pitchFamily="82" charset="0"/>
              </a:rPr>
            </a:b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467544" y="1556792"/>
            <a:ext cx="3534425" cy="1512168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2" y="3068959"/>
            <a:ext cx="3607467" cy="162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886925"/>
            <a:ext cx="7068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rgbClr val="006600"/>
                </a:solidFill>
                <a:latin typeface="Gabriola" pitchFamily="82" charset="0"/>
              </a:rPr>
              <a:t>Інформаційно-комунікативні</a:t>
            </a:r>
            <a:r>
              <a:rPr lang="ru-RU" sz="2800" dirty="0">
                <a:solidFill>
                  <a:srgbClr val="006600"/>
                </a:solidFill>
                <a:latin typeface="Gabriola" pitchFamily="82" charset="0"/>
              </a:rPr>
              <a:t> </a:t>
            </a:r>
            <a:endParaRPr lang="ru-RU" sz="2800" dirty="0" smtClean="0">
              <a:solidFill>
                <a:srgbClr val="006600"/>
              </a:solidFill>
              <a:latin typeface="Gabriola" pitchFamily="82" charset="0"/>
            </a:endParaRPr>
          </a:p>
          <a:p>
            <a:r>
              <a:rPr lang="ru-RU" sz="2800" dirty="0" err="1" smtClean="0">
                <a:solidFill>
                  <a:srgbClr val="006600"/>
                </a:solidFill>
                <a:latin typeface="Gabriola" pitchFamily="82" charset="0"/>
              </a:rPr>
              <a:t>технології</a:t>
            </a:r>
            <a:endParaRPr lang="ru-RU" sz="2800" dirty="0">
              <a:solidFill>
                <a:srgbClr val="006600"/>
              </a:solidFill>
              <a:latin typeface="Gabriola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994" y="3311986"/>
            <a:ext cx="3180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Адаптивна система,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і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нтерактивні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технології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529238"/>
            <a:ext cx="4729837" cy="489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8" y="4523704"/>
            <a:ext cx="3545771" cy="190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6198" y="4862884"/>
            <a:ext cx="39717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solidFill>
                  <a:srgbClr val="9900CC"/>
                </a:solidFill>
                <a:latin typeface="Gabriola" pitchFamily="82" charset="0"/>
              </a:rPr>
              <a:t>Інформаційні</a:t>
            </a:r>
            <a:r>
              <a:rPr lang="ru-RU" sz="2800" dirty="0" smtClean="0">
                <a:solidFill>
                  <a:srgbClr val="9900CC"/>
                </a:solidFill>
                <a:latin typeface="Gabriola" pitchFamily="82" charset="0"/>
              </a:rPr>
              <a:t> </a:t>
            </a:r>
            <a:r>
              <a:rPr lang="ru-RU" sz="2800" dirty="0" err="1" smtClean="0">
                <a:solidFill>
                  <a:srgbClr val="9900CC"/>
                </a:solidFill>
                <a:latin typeface="Gabriola" pitchFamily="82" charset="0"/>
              </a:rPr>
              <a:t>технології</a:t>
            </a:r>
            <a:r>
              <a:rPr lang="ru-RU" sz="2800" dirty="0" smtClean="0">
                <a:solidFill>
                  <a:srgbClr val="9900CC"/>
                </a:solidFill>
                <a:latin typeface="Gabriola" pitchFamily="82" charset="0"/>
              </a:rPr>
              <a:t> </a:t>
            </a:r>
            <a:r>
              <a:rPr lang="ru-RU" sz="2800" dirty="0">
                <a:solidFill>
                  <a:srgbClr val="9900CC"/>
                </a:solidFill>
                <a:latin typeface="Gabriola" pitchFamily="82" charset="0"/>
              </a:rPr>
              <a:t>та </a:t>
            </a:r>
          </a:p>
          <a:p>
            <a:r>
              <a:rPr lang="ru-RU" sz="2800" dirty="0" smtClean="0">
                <a:solidFill>
                  <a:srgbClr val="9900CC"/>
                </a:solidFill>
                <a:latin typeface="Gabriola" pitchFamily="82" charset="0"/>
              </a:rPr>
              <a:t> </a:t>
            </a:r>
            <a:r>
              <a:rPr lang="ru-RU" sz="2800" dirty="0" err="1" smtClean="0">
                <a:solidFill>
                  <a:srgbClr val="9900CC"/>
                </a:solidFill>
                <a:latin typeface="Gabriola" pitchFamily="82" charset="0"/>
              </a:rPr>
              <a:t>мультимедійні</a:t>
            </a:r>
            <a:r>
              <a:rPr lang="ru-RU" sz="2800" dirty="0" smtClean="0">
                <a:solidFill>
                  <a:srgbClr val="9900CC"/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rgbClr val="9900CC"/>
                </a:solidFill>
                <a:latin typeface="Gabriola" pitchFamily="82" charset="0"/>
              </a:rPr>
              <a:t>засоби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889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457256" cy="85010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5A2C98"/>
                </a:solidFill>
                <a:latin typeface="Gabriola" pitchFamily="82" charset="0"/>
              </a:rPr>
              <a:t>ПОШИРЕННЯ ВЛАСНОГО ДОСВІДУ РОБОТИ </a:t>
            </a:r>
            <a:br>
              <a:rPr lang="ru-RU" sz="2800" b="1" dirty="0">
                <a:solidFill>
                  <a:srgbClr val="5A2C98"/>
                </a:solidFill>
                <a:latin typeface="Gabriola" pitchFamily="82" charset="0"/>
              </a:rPr>
            </a:br>
            <a:endParaRPr lang="ru-RU" sz="2800" b="1" dirty="0">
              <a:solidFill>
                <a:srgbClr val="5A2C98"/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548680"/>
            <a:ext cx="7539608" cy="5904656"/>
          </a:xfrm>
        </p:spPr>
        <p:txBody>
          <a:bodyPr>
            <a:normAutofit lnSpcReduction="10000"/>
          </a:bodyPr>
          <a:lstStyle/>
          <a:p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uk-UA" sz="2000" b="1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рік-</a:t>
            </a:r>
            <a:r>
              <a:rPr lang="uk-UA" sz="2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семінар для вчителів міста з художньої культури «Навчально-методичне та матеріально-технічне </a:t>
            </a:r>
            <a:r>
              <a:rPr lang="uk-UA" sz="2000" b="1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забеспечення</a:t>
            </a:r>
            <a:r>
              <a:rPr lang="uk-UA" sz="2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курсу «художня культура»</a:t>
            </a:r>
          </a:p>
          <a:p>
            <a:r>
              <a:rPr lang="uk-UA" sz="2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uk-UA" sz="20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рік-</a:t>
            </a:r>
            <a:r>
              <a:rPr lang="uk-UA" sz="2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семінар-презентація досвіду «Розвиток творчої </a:t>
            </a:r>
            <a:r>
              <a:rPr lang="uk-UA" sz="20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компентенції</a:t>
            </a:r>
            <a:r>
              <a:rPr lang="uk-UA" sz="2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на уроках образотворчого мистецтва» в </a:t>
            </a:r>
            <a:r>
              <a:rPr lang="uk-UA" sz="2000" b="1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Малодолинській</a:t>
            </a:r>
            <a:r>
              <a:rPr lang="uk-UA" sz="2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ЗОШ 1-3ступенів</a:t>
            </a:r>
          </a:p>
          <a:p>
            <a:r>
              <a:rPr lang="uk-UA" sz="20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2012 рік - семінар для вчителів міста з образотворчого та музичного мистецтва «Художній розвиток дітей нетрадиційними техніками в образотворчому мистецтві» в ЗОШ №2</a:t>
            </a:r>
          </a:p>
          <a:p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2013 рік – майстер - клас для вчителів образотворчого мистецтва «Холодний </a:t>
            </a:r>
            <a:r>
              <a:rPr lang="uk-UA" sz="2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форфор</a:t>
            </a:r>
            <a:r>
              <a:rPr lang="uk-UA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в ЗОШ №2</a:t>
            </a:r>
          </a:p>
          <a:p>
            <a:r>
              <a:rPr lang="uk-UA" sz="2000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2013 рік – участь в конференції на тему «</a:t>
            </a:r>
            <a:r>
              <a:rPr lang="uk-UA" sz="2000" b="1" i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Веб-квест</a:t>
            </a:r>
            <a:r>
              <a:rPr lang="uk-UA" sz="2000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000" b="1" i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фанфік</a:t>
            </a:r>
            <a:r>
              <a:rPr lang="uk-UA" sz="2000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у педагогіці» в ОЗОШ 1-3ступенів</a:t>
            </a:r>
          </a:p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2015 рік –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міський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майстер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трудового 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образотворчого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на тему: «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Художня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побудова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вишивка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квітів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дня перемоги, маки»</a:t>
            </a:r>
            <a:endParaRPr lang="ru-RU" sz="2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95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УЧАСТЬ У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КОНКУРСАХ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22997"/>
            <a:ext cx="3096344" cy="4418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14" y="1806024"/>
            <a:ext cx="2931406" cy="4429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30" y="98072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0070C0"/>
                </a:solidFill>
                <a:latin typeface="Monotype Corsiva" pitchFamily="66" charset="0"/>
              </a:rPr>
              <a:t>2012 рік – </a:t>
            </a:r>
            <a:r>
              <a:rPr lang="uk-UA" sz="2400" dirty="0" err="1" smtClean="0">
                <a:solidFill>
                  <a:srgbClr val="0070C0"/>
                </a:solidFill>
                <a:latin typeface="Monotype Corsiva" pitchFamily="66" charset="0"/>
              </a:rPr>
              <a:t>Участник</a:t>
            </a:r>
            <a:r>
              <a:rPr lang="uk-UA" sz="2400" dirty="0" smtClean="0">
                <a:solidFill>
                  <a:srgbClr val="0070C0"/>
                </a:solidFill>
                <a:latin typeface="Monotype Corsiva" pitchFamily="66" charset="0"/>
              </a:rPr>
              <a:t> першого міського </a:t>
            </a:r>
            <a:r>
              <a:rPr lang="uk-UA" sz="2400" dirty="0" err="1" smtClean="0">
                <a:solidFill>
                  <a:srgbClr val="0070C0"/>
                </a:solidFill>
                <a:latin typeface="Monotype Corsiva" pitchFamily="66" charset="0"/>
              </a:rPr>
              <a:t>фестівалю</a:t>
            </a:r>
            <a:r>
              <a:rPr lang="uk-UA" sz="24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  <a:latin typeface="Monotype Corsiva" pitchFamily="66" charset="0"/>
              </a:rPr>
              <a:t>«Педагогічна надія міста»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464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73119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A2C98"/>
                </a:solidFill>
                <a:latin typeface="Gabriola" pitchFamily="82" charset="0"/>
              </a:rPr>
              <a:t>ПОШИРЕННЯ ВЛАСНОГО ДОСВІДУ РОБОТИ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64704"/>
            <a:ext cx="85689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 smtClean="0">
                <a:solidFill>
                  <a:srgbClr val="006600"/>
                </a:solidFill>
              </a:rPr>
              <a:t>2020 </a:t>
            </a:r>
            <a:r>
              <a:rPr lang="uk-UA" b="1" u="sng" dirty="0" err="1" smtClean="0">
                <a:solidFill>
                  <a:srgbClr val="006600"/>
                </a:solidFill>
              </a:rPr>
              <a:t>рік-</a:t>
            </a:r>
            <a:r>
              <a:rPr lang="uk-UA" b="1" u="sng" dirty="0" smtClean="0">
                <a:solidFill>
                  <a:srgbClr val="006600"/>
                </a:solidFill>
              </a:rPr>
              <a:t> перегляд </a:t>
            </a:r>
            <a:r>
              <a:rPr lang="uk-UA" b="1" u="sng" dirty="0" err="1" smtClean="0">
                <a:solidFill>
                  <a:srgbClr val="006600"/>
                </a:solidFill>
              </a:rPr>
              <a:t>вебінарів</a:t>
            </a:r>
            <a:r>
              <a:rPr lang="uk-UA" b="1" u="sng" dirty="0" smtClean="0">
                <a:solidFill>
                  <a:srgbClr val="006600"/>
                </a:solidFill>
              </a:rPr>
              <a:t>,</a:t>
            </a:r>
            <a:r>
              <a:rPr lang="uk-UA" b="1" u="sng" dirty="0" err="1" smtClean="0">
                <a:solidFill>
                  <a:srgbClr val="006600"/>
                </a:solidFill>
              </a:rPr>
              <a:t>онлайн-курсів</a:t>
            </a:r>
            <a:r>
              <a:rPr lang="uk-UA" b="1" u="sng" dirty="0">
                <a:solidFill>
                  <a:srgbClr val="006600"/>
                </a:solidFill>
              </a:rPr>
              <a:t> </a:t>
            </a:r>
            <a:r>
              <a:rPr lang="uk-UA" b="1" u="sng" dirty="0" smtClean="0">
                <a:solidFill>
                  <a:srgbClr val="006600"/>
                </a:solidFill>
              </a:rPr>
              <a:t>та </a:t>
            </a:r>
            <a:r>
              <a:rPr lang="uk-UA" b="1" u="sng" dirty="0" err="1" smtClean="0">
                <a:solidFill>
                  <a:srgbClr val="006600"/>
                </a:solidFill>
              </a:rPr>
              <a:t>відеолекцій</a:t>
            </a:r>
            <a:r>
              <a:rPr lang="uk-UA" b="1" u="sng" dirty="0" smtClean="0">
                <a:solidFill>
                  <a:srgbClr val="006600"/>
                </a:solidFill>
              </a:rPr>
              <a:t>: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1. </a:t>
            </a:r>
            <a:r>
              <a:rPr lang="uk-UA" b="1" dirty="0">
                <a:solidFill>
                  <a:srgbClr val="0070C0"/>
                </a:solidFill>
              </a:rPr>
              <a:t>«Створення </a:t>
            </a:r>
            <a:r>
              <a:rPr lang="uk-UA" b="1" dirty="0" err="1">
                <a:solidFill>
                  <a:srgbClr val="0070C0"/>
                </a:solidFill>
              </a:rPr>
              <a:t>онлайнового</a:t>
            </a:r>
            <a:r>
              <a:rPr lang="uk-UA" b="1" dirty="0">
                <a:solidFill>
                  <a:srgbClr val="0070C0"/>
                </a:solidFill>
              </a:rPr>
              <a:t> освітнього середовища під час карантинних заходів».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uk-UA" b="1" dirty="0" smtClean="0">
                <a:solidFill>
                  <a:srgbClr val="7030A0"/>
                </a:solidFill>
              </a:rPr>
              <a:t>2. «Підтримка </a:t>
            </a:r>
            <a:r>
              <a:rPr lang="uk-UA" b="1" dirty="0">
                <a:solidFill>
                  <a:srgbClr val="7030A0"/>
                </a:solidFill>
              </a:rPr>
              <a:t>дітей з особливими освітніми потребами: практичні поради»</a:t>
            </a:r>
            <a:endParaRPr lang="ru-RU" b="1" dirty="0">
              <a:solidFill>
                <a:srgbClr val="7030A0"/>
              </a:solidFill>
            </a:endParaRPr>
          </a:p>
          <a:p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3. «Інтерактивна </a:t>
            </a:r>
            <a:r>
              <a:rPr lang="uk-UA" b="1" dirty="0" err="1">
                <a:solidFill>
                  <a:schemeClr val="accent4">
                    <a:lumMod val="75000"/>
                  </a:schemeClr>
                </a:solidFill>
              </a:rPr>
              <a:t>взаємодія-онлайн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</a:rPr>
              <a:t> між учасниками освітнього процесу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4. </a:t>
            </a:r>
            <a:r>
              <a:rPr lang="uk-UA" b="1" dirty="0" smtClean="0">
                <a:solidFill>
                  <a:srgbClr val="C00000"/>
                </a:solidFill>
              </a:rPr>
              <a:t>«Практичні </a:t>
            </a:r>
            <a:r>
              <a:rPr lang="uk-UA" b="1" dirty="0">
                <a:solidFill>
                  <a:srgbClr val="C00000"/>
                </a:solidFill>
              </a:rPr>
              <a:t>поради щодо організації дистанційного навчання під час карантину» 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5. «Синдром 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</a:rPr>
              <a:t>гіперактивності і дефіциту уваги в учнів»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uk-UA" b="1" dirty="0" smtClean="0">
                <a:solidFill>
                  <a:srgbClr val="00FFCC"/>
                </a:solidFill>
              </a:rPr>
              <a:t>6. Перегляд </a:t>
            </a:r>
            <a:r>
              <a:rPr lang="uk-UA" b="1" dirty="0" err="1">
                <a:solidFill>
                  <a:srgbClr val="00FFCC"/>
                </a:solidFill>
              </a:rPr>
              <a:t>онлайн-курсу</a:t>
            </a:r>
            <a:r>
              <a:rPr lang="uk-UA" b="1" dirty="0">
                <a:solidFill>
                  <a:srgbClr val="00FFCC"/>
                </a:solidFill>
              </a:rPr>
              <a:t> з підготовки лікарняних вчителів «Як навчати </a:t>
            </a:r>
            <a:r>
              <a:rPr lang="uk-UA" b="1" dirty="0" err="1">
                <a:solidFill>
                  <a:srgbClr val="00FFCC"/>
                </a:solidFill>
              </a:rPr>
              <a:t>супергероїв</a:t>
            </a:r>
            <a:r>
              <a:rPr lang="uk-UA" b="1" dirty="0">
                <a:solidFill>
                  <a:srgbClr val="00FFCC"/>
                </a:solidFill>
              </a:rPr>
              <a:t>?»</a:t>
            </a:r>
            <a:endParaRPr lang="ru-RU" b="1" dirty="0">
              <a:solidFill>
                <a:srgbClr val="00FFCC"/>
              </a:solidFill>
            </a:endParaRPr>
          </a:p>
          <a:p>
            <a:r>
              <a:rPr lang="uk-UA" b="1" dirty="0" smtClean="0">
                <a:solidFill>
                  <a:srgbClr val="FF3399"/>
                </a:solidFill>
              </a:rPr>
              <a:t>7. Перегляд </a:t>
            </a:r>
            <a:r>
              <a:rPr lang="uk-UA" b="1" dirty="0" err="1">
                <a:solidFill>
                  <a:srgbClr val="FF3399"/>
                </a:solidFill>
              </a:rPr>
              <a:t>видеолекції</a:t>
            </a:r>
            <a:r>
              <a:rPr lang="uk-UA" b="1" dirty="0">
                <a:solidFill>
                  <a:srgbClr val="FF3399"/>
                </a:solidFill>
              </a:rPr>
              <a:t> «Роль педагога у формуванні особистості школяра»</a:t>
            </a:r>
            <a:endParaRPr lang="ru-RU" b="1" dirty="0">
              <a:solidFill>
                <a:srgbClr val="FF3399"/>
              </a:solidFill>
            </a:endParaRPr>
          </a:p>
          <a:p>
            <a:r>
              <a:rPr lang="uk-UA" b="1" dirty="0" smtClean="0">
                <a:solidFill>
                  <a:srgbClr val="FF9900"/>
                </a:solidFill>
              </a:rPr>
              <a:t>8. Перегляд </a:t>
            </a:r>
            <a:r>
              <a:rPr lang="uk-UA" b="1" dirty="0" err="1">
                <a:solidFill>
                  <a:srgbClr val="FF9900"/>
                </a:solidFill>
              </a:rPr>
              <a:t>відеолекції</a:t>
            </a:r>
            <a:r>
              <a:rPr lang="uk-UA" b="1" dirty="0">
                <a:solidFill>
                  <a:srgbClr val="FF9900"/>
                </a:solidFill>
              </a:rPr>
              <a:t> «Арт-терапія, пісочна терапія, метафоричні карти як методи профілактики емоційного вигорання</a:t>
            </a:r>
            <a:r>
              <a:rPr lang="uk-UA" b="1" dirty="0" smtClean="0">
                <a:solidFill>
                  <a:srgbClr val="FF9900"/>
                </a:solidFill>
              </a:rPr>
              <a:t>»</a:t>
            </a:r>
          </a:p>
          <a:p>
            <a:endParaRPr lang="uk-UA" dirty="0" smtClean="0"/>
          </a:p>
          <a:p>
            <a:r>
              <a:rPr lang="uk-UA" b="1" u="sng" dirty="0" smtClean="0">
                <a:solidFill>
                  <a:srgbClr val="C00000"/>
                </a:solidFill>
              </a:rPr>
              <a:t>У жовтні 2020 </a:t>
            </a:r>
            <a:r>
              <a:rPr lang="uk-UA" b="1" u="sng" dirty="0" err="1" smtClean="0">
                <a:solidFill>
                  <a:srgbClr val="C00000"/>
                </a:solidFill>
              </a:rPr>
              <a:t>рік-</a:t>
            </a:r>
            <a:r>
              <a:rPr lang="uk-UA" b="1" u="sng" dirty="0" smtClean="0">
                <a:solidFill>
                  <a:srgbClr val="C00000"/>
                </a:solidFill>
              </a:rPr>
              <a:t> </a:t>
            </a:r>
            <a:r>
              <a:rPr lang="uk-UA" b="1" dirty="0" smtClean="0"/>
              <a:t>Проходила дистанційно 30-ти годинне навчання та курс </a:t>
            </a:r>
            <a:r>
              <a:rPr lang="uk-UA" b="1" dirty="0"/>
              <a:t>підвищення </a:t>
            </a:r>
            <a:r>
              <a:rPr lang="uk-UA" b="1" dirty="0" smtClean="0"/>
              <a:t>кваліфікації з проблеми «Технологія розвитку художньо-образного мислення» на сайті КЗВО «Одеська академія неперервної освіти Одеської обласної ради»,отримавши сертифікат ПКОП №02137097/13128 (реєстраційний номер 7408КМВЗО)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236040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1448</TotalTime>
  <Words>900</Words>
  <Application>Microsoft Office PowerPoint</Application>
  <PresentationFormat>Экран (4:3)</PresentationFormat>
  <Paragraphs>101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Эркер</vt:lpstr>
      <vt:lpstr>Портфоліо - 2021 </vt:lpstr>
      <vt:lpstr>Презентация PowerPoint</vt:lpstr>
      <vt:lpstr>Творча візитка </vt:lpstr>
      <vt:lpstr>                              </vt:lpstr>
      <vt:lpstr>Освіта</vt:lpstr>
      <vt:lpstr>Основні технології на уроках  образотворчого  мистества  </vt:lpstr>
      <vt:lpstr>ПОШИРЕННЯ ВЛАСНОГО ДОСВІДУ РОБОТИ  </vt:lpstr>
      <vt:lpstr>УЧАСТЬ У  КОНКУРСАХ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Позакласна робота вчителя ІЗО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2015 год</dc:title>
  <dc:creator>220915</dc:creator>
  <cp:lastModifiedBy>220915</cp:lastModifiedBy>
  <cp:revision>102</cp:revision>
  <dcterms:created xsi:type="dcterms:W3CDTF">2015-11-14T12:00:18Z</dcterms:created>
  <dcterms:modified xsi:type="dcterms:W3CDTF">2021-01-03T20:50:35Z</dcterms:modified>
</cp:coreProperties>
</file>